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theme/theme1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696" r:id="rId3"/>
    <p:sldMasterId id="2147483720" r:id="rId4"/>
    <p:sldMasterId id="2147483732" r:id="rId5"/>
    <p:sldMasterId id="2147483744" r:id="rId6"/>
    <p:sldMasterId id="2147483756" r:id="rId7"/>
    <p:sldMasterId id="2147483768" r:id="rId8"/>
    <p:sldMasterId id="2147483780" r:id="rId9"/>
    <p:sldMasterId id="2147483792" r:id="rId10"/>
    <p:sldMasterId id="2147483804" r:id="rId11"/>
  </p:sldMasterIdLst>
  <p:notesMasterIdLst>
    <p:notesMasterId r:id="rId30"/>
  </p:notesMasterIdLst>
  <p:handoutMasterIdLst>
    <p:handoutMasterId r:id="rId31"/>
  </p:handoutMasterIdLst>
  <p:sldIdLst>
    <p:sldId id="258" r:id="rId12"/>
    <p:sldId id="259" r:id="rId13"/>
    <p:sldId id="260" r:id="rId14"/>
    <p:sldId id="262" r:id="rId15"/>
    <p:sldId id="263" r:id="rId16"/>
    <p:sldId id="267" r:id="rId17"/>
    <p:sldId id="268" r:id="rId18"/>
    <p:sldId id="274" r:id="rId19"/>
    <p:sldId id="264" r:id="rId20"/>
    <p:sldId id="275" r:id="rId21"/>
    <p:sldId id="265" r:id="rId22"/>
    <p:sldId id="266" r:id="rId23"/>
    <p:sldId id="271" r:id="rId24"/>
    <p:sldId id="272" r:id="rId25"/>
    <p:sldId id="273" r:id="rId26"/>
    <p:sldId id="270" r:id="rId27"/>
    <p:sldId id="276" r:id="rId28"/>
    <p:sldId id="269" r:id="rId29"/>
  </p:sldIdLst>
  <p:sldSz cx="12192000" cy="6858000"/>
  <p:notesSz cx="6669088"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05" d="100"/>
          <a:sy n="105" d="100"/>
        </p:scale>
        <p:origin x="138" y="2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slide" Target="slides/slide10.xml"/><Relationship Id="rId34"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3.xml"/><Relationship Id="rId32"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10" Type="http://schemas.openxmlformats.org/officeDocument/2006/relationships/slideMaster" Target="slideMasters/slideMaster10.xml"/><Relationship Id="rId19" Type="http://schemas.openxmlformats.org/officeDocument/2006/relationships/slide" Target="slides/slide8.xml"/><Relationship Id="rId31"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Master" Target="slideMasters/slideMaster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5348"/>
          </a:xfrm>
          <a:prstGeom prst="rect">
            <a:avLst/>
          </a:prstGeom>
        </p:spPr>
        <p:txBody>
          <a:bodyPr vert="horz" lIns="90434" tIns="45217" rIns="90434" bIns="45217"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95348"/>
          </a:xfrm>
          <a:prstGeom prst="rect">
            <a:avLst/>
          </a:prstGeom>
        </p:spPr>
        <p:txBody>
          <a:bodyPr vert="horz" lIns="90434" tIns="45217" rIns="90434" bIns="45217" rtlCol="0"/>
          <a:lstStyle>
            <a:lvl1pPr algn="r">
              <a:defRPr sz="1200"/>
            </a:lvl1pPr>
          </a:lstStyle>
          <a:p>
            <a:fld id="{2A54C8D0-5B66-40A5-B605-D1D5CD674143}" type="datetimeFigureOut">
              <a:rPr lang="en-GB" smtClean="0"/>
              <a:t>14/09/2026</a:t>
            </a:fld>
            <a:endParaRPr lang="en-GB"/>
          </a:p>
        </p:txBody>
      </p:sp>
      <p:sp>
        <p:nvSpPr>
          <p:cNvPr id="4" name="Footer Placeholder 3"/>
          <p:cNvSpPr>
            <a:spLocks noGrp="1"/>
          </p:cNvSpPr>
          <p:nvPr>
            <p:ph type="ftr" sz="quarter" idx="2"/>
          </p:nvPr>
        </p:nvSpPr>
        <p:spPr>
          <a:xfrm>
            <a:off x="0" y="9377318"/>
            <a:ext cx="2889938" cy="495347"/>
          </a:xfrm>
          <a:prstGeom prst="rect">
            <a:avLst/>
          </a:prstGeom>
        </p:spPr>
        <p:txBody>
          <a:bodyPr vert="horz" lIns="90434" tIns="45217" rIns="90434" bIns="45217"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377318"/>
            <a:ext cx="2889938" cy="495347"/>
          </a:xfrm>
          <a:prstGeom prst="rect">
            <a:avLst/>
          </a:prstGeom>
        </p:spPr>
        <p:txBody>
          <a:bodyPr vert="horz" lIns="90434" tIns="45217" rIns="90434" bIns="45217" rtlCol="0" anchor="b"/>
          <a:lstStyle>
            <a:lvl1pPr algn="r">
              <a:defRPr sz="1200"/>
            </a:lvl1pPr>
          </a:lstStyle>
          <a:p>
            <a:fld id="{CDE145DE-C206-45B5-9555-638EA9F14B81}" type="slidenum">
              <a:rPr lang="en-GB" smtClean="0"/>
              <a:t>‹#›</a:t>
            </a:fld>
            <a:endParaRPr lang="en-GB"/>
          </a:p>
        </p:txBody>
      </p:sp>
    </p:spTree>
    <p:extLst>
      <p:ext uri="{BB962C8B-B14F-4D97-AF65-F5344CB8AC3E}">
        <p14:creationId xmlns:p14="http://schemas.microsoft.com/office/powerpoint/2010/main" val="21969000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5348"/>
          </a:xfrm>
          <a:prstGeom prst="rect">
            <a:avLst/>
          </a:prstGeom>
        </p:spPr>
        <p:txBody>
          <a:bodyPr vert="horz" lIns="90434" tIns="45217" rIns="90434" bIns="45217" rtlCol="0"/>
          <a:lstStyle>
            <a:lvl1pPr algn="l">
              <a:defRPr sz="1200"/>
            </a:lvl1pPr>
          </a:lstStyle>
          <a:p>
            <a:endParaRPr lang="en-GB"/>
          </a:p>
        </p:txBody>
      </p:sp>
      <p:sp>
        <p:nvSpPr>
          <p:cNvPr id="3" name="Date Placeholder 2"/>
          <p:cNvSpPr>
            <a:spLocks noGrp="1"/>
          </p:cNvSpPr>
          <p:nvPr>
            <p:ph type="dt" idx="1"/>
          </p:nvPr>
        </p:nvSpPr>
        <p:spPr>
          <a:xfrm>
            <a:off x="3777607" y="0"/>
            <a:ext cx="2889938" cy="495348"/>
          </a:xfrm>
          <a:prstGeom prst="rect">
            <a:avLst/>
          </a:prstGeom>
        </p:spPr>
        <p:txBody>
          <a:bodyPr vert="horz" lIns="90434" tIns="45217" rIns="90434" bIns="45217" rtlCol="0"/>
          <a:lstStyle>
            <a:lvl1pPr algn="r">
              <a:defRPr sz="1200"/>
            </a:lvl1pPr>
          </a:lstStyle>
          <a:p>
            <a:fld id="{07420B3C-3BA6-44DA-852E-B18B9ACE852A}" type="datetimeFigureOut">
              <a:rPr lang="en-GB" smtClean="0"/>
              <a:t>14/09/2026</a:t>
            </a:fld>
            <a:endParaRPr lang="en-GB"/>
          </a:p>
        </p:txBody>
      </p:sp>
      <p:sp>
        <p:nvSpPr>
          <p:cNvPr id="4" name="Slide Image Placeholder 3"/>
          <p:cNvSpPr>
            <a:spLocks noGrp="1" noRot="1" noChangeAspect="1"/>
          </p:cNvSpPr>
          <p:nvPr>
            <p:ph type="sldImg" idx="2"/>
          </p:nvPr>
        </p:nvSpPr>
        <p:spPr>
          <a:xfrm>
            <a:off x="374650" y="1235075"/>
            <a:ext cx="5919788" cy="3330575"/>
          </a:xfrm>
          <a:prstGeom prst="rect">
            <a:avLst/>
          </a:prstGeom>
          <a:noFill/>
          <a:ln w="12700">
            <a:solidFill>
              <a:prstClr val="black"/>
            </a:solidFill>
          </a:ln>
        </p:spPr>
        <p:txBody>
          <a:bodyPr vert="horz" lIns="90434" tIns="45217" rIns="90434" bIns="45217" rtlCol="0" anchor="ctr"/>
          <a:lstStyle/>
          <a:p>
            <a:endParaRPr lang="en-GB"/>
          </a:p>
        </p:txBody>
      </p:sp>
      <p:sp>
        <p:nvSpPr>
          <p:cNvPr id="5" name="Notes Placeholder 4"/>
          <p:cNvSpPr>
            <a:spLocks noGrp="1"/>
          </p:cNvSpPr>
          <p:nvPr>
            <p:ph type="body" sz="quarter" idx="3"/>
          </p:nvPr>
        </p:nvSpPr>
        <p:spPr>
          <a:xfrm>
            <a:off x="666909" y="4751219"/>
            <a:ext cx="5335270" cy="3887361"/>
          </a:xfrm>
          <a:prstGeom prst="rect">
            <a:avLst/>
          </a:prstGeom>
        </p:spPr>
        <p:txBody>
          <a:bodyPr vert="horz" lIns="90434" tIns="45217" rIns="90434" bIns="45217"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77318"/>
            <a:ext cx="2889938" cy="495347"/>
          </a:xfrm>
          <a:prstGeom prst="rect">
            <a:avLst/>
          </a:prstGeom>
        </p:spPr>
        <p:txBody>
          <a:bodyPr vert="horz" lIns="90434" tIns="45217" rIns="90434" bIns="45217"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377318"/>
            <a:ext cx="2889938" cy="495347"/>
          </a:xfrm>
          <a:prstGeom prst="rect">
            <a:avLst/>
          </a:prstGeom>
        </p:spPr>
        <p:txBody>
          <a:bodyPr vert="horz" lIns="90434" tIns="45217" rIns="90434" bIns="45217" rtlCol="0" anchor="b"/>
          <a:lstStyle>
            <a:lvl1pPr algn="r">
              <a:defRPr sz="1200"/>
            </a:lvl1pPr>
          </a:lstStyle>
          <a:p>
            <a:fld id="{3928E65D-BDE8-44D2-9DF7-B7E2474ADB69}" type="slidenum">
              <a:rPr lang="en-GB" smtClean="0"/>
              <a:t>‹#›</a:t>
            </a:fld>
            <a:endParaRPr lang="en-GB"/>
          </a:p>
        </p:txBody>
      </p:sp>
    </p:spTree>
    <p:extLst>
      <p:ext uri="{BB962C8B-B14F-4D97-AF65-F5344CB8AC3E}">
        <p14:creationId xmlns:p14="http://schemas.microsoft.com/office/powerpoint/2010/main" val="1727179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defTabSz="904342">
              <a:defRPr/>
            </a:pPr>
            <a:fld id="{935E2820-AFE1-45FA-949E-17BDB534E1DC}" type="slidenum">
              <a:rPr lang="en-US">
                <a:solidFill>
                  <a:srgbClr val="595959"/>
                </a:solidFill>
                <a:latin typeface="Euphemia"/>
              </a:rPr>
              <a:pPr defTabSz="904342">
                <a:defRPr/>
              </a:pPr>
              <a:t>1</a:t>
            </a:fld>
            <a:endParaRPr lang="en-US">
              <a:solidFill>
                <a:srgbClr val="595959"/>
              </a:solidFill>
              <a:latin typeface="Euphemia"/>
            </a:endParaRPr>
          </a:p>
        </p:txBody>
      </p:sp>
    </p:spTree>
    <p:extLst>
      <p:ext uri="{BB962C8B-B14F-4D97-AF65-F5344CB8AC3E}">
        <p14:creationId xmlns:p14="http://schemas.microsoft.com/office/powerpoint/2010/main" val="13791157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defTabSz="904342">
              <a:defRPr/>
            </a:pPr>
            <a:fld id="{77542409-6A04-4DC6-AC3A-D3758287A8F2}" type="slidenum">
              <a:rPr lang="en-US">
                <a:solidFill>
                  <a:srgbClr val="595959"/>
                </a:solidFill>
                <a:latin typeface="Euphemia"/>
              </a:rPr>
              <a:pPr defTabSz="904342">
                <a:defRPr/>
              </a:pPr>
              <a:t>4</a:t>
            </a:fld>
            <a:endParaRPr lang="en-US">
              <a:solidFill>
                <a:srgbClr val="595959"/>
              </a:solidFill>
              <a:latin typeface="Euphemia"/>
            </a:endParaRPr>
          </a:p>
        </p:txBody>
      </p:sp>
    </p:spTree>
    <p:extLst>
      <p:ext uri="{BB962C8B-B14F-4D97-AF65-F5344CB8AC3E}">
        <p14:creationId xmlns:p14="http://schemas.microsoft.com/office/powerpoint/2010/main" val="2899673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defTabSz="904342">
              <a:defRPr/>
            </a:pPr>
            <a:fld id="{935E2820-AFE1-45FA-949E-17BDB534E1DC}" type="slidenum">
              <a:rPr lang="en-US">
                <a:solidFill>
                  <a:srgbClr val="595959"/>
                </a:solidFill>
                <a:latin typeface="Euphemia"/>
              </a:rPr>
              <a:pPr defTabSz="904342">
                <a:defRPr/>
              </a:pPr>
              <a:t>6</a:t>
            </a:fld>
            <a:endParaRPr lang="en-US">
              <a:solidFill>
                <a:srgbClr val="595959"/>
              </a:solidFill>
              <a:latin typeface="Euphemia"/>
            </a:endParaRPr>
          </a:p>
        </p:txBody>
      </p:sp>
    </p:spTree>
    <p:extLst>
      <p:ext uri="{BB962C8B-B14F-4D97-AF65-F5344CB8AC3E}">
        <p14:creationId xmlns:p14="http://schemas.microsoft.com/office/powerpoint/2010/main" val="401348242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D3B9702-7FBF-4720-8670-571C5E7EEDDE}"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9" name="Footer Placeholder 8"/>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10" name="Slide Number Placeholder 9"/>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8862268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B3AF48E-ABA0-4B58-B562-D1D7408067C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9775503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2A5034C-8BD9-4B0C-893B-33834FAB227F}"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135388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CD787AA-CBCD-47F9-A04C-7106C508CDE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7270886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D1CC9DD-75F5-4611-BA0B-CFB1A226639C}"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8" name="Footer Placeholder 7"/>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9" name="Slide Number Placeholder 8"/>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2934636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980F1F9-2D3D-4243-878F-D000C3F2A1C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Slide Number Placeholder 4"/>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9414714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2ABCBE8-1824-4658-A8BB-BECFAEB7E35A}"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3" name="Footer Placeholder 2"/>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4" name="Slide Number Placeholder 3"/>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543041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085CD17-C377-4DE5-9FCA-CC7471605C58}"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7446422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Euphemia"/>
              <a:ea typeface="+mn-ea"/>
              <a:cs typeface="+mn-cs"/>
            </a:endParaRPr>
          </a:p>
        </p:txBody>
      </p:sp>
      <p:sp>
        <p:nvSpPr>
          <p:cNvPr id="3" name="Picture Placeholder 2" descr="An empty placeholder to add an image. Click on the placeholder and select the image that you wish to add."/>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BE9F02-BE96-4BAE-86A5-1FA60D24CAE2}"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1781122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7427AEA-BBBB-4C9B-AB23-214EAA8AB789}"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6219621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791CA30-F5CD-4CA0-B16A-349C6F830700}"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61472561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D3B9702-7FBF-4720-8670-571C5E7EEDDE}"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9" name="Footer Placeholder 8"/>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10" name="Slide Number Placeholder 9"/>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8804132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B3AF48E-ABA0-4B58-B562-D1D7408067C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2559780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2A5034C-8BD9-4B0C-893B-33834FAB227F}"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6692292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CD787AA-CBCD-47F9-A04C-7106C508CDE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5486262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D1CC9DD-75F5-4611-BA0B-CFB1A226639C}"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8" name="Footer Placeholder 7"/>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9" name="Slide Number Placeholder 8"/>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0100520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980F1F9-2D3D-4243-878F-D000C3F2A1C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Slide Number Placeholder 4"/>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8236105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2ABCBE8-1824-4658-A8BB-BECFAEB7E35A}"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3" name="Footer Placeholder 2"/>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4" name="Slide Number Placeholder 3"/>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0504616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085CD17-C377-4DE5-9FCA-CC7471605C58}"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4225544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Euphemia"/>
              <a:ea typeface="+mn-ea"/>
              <a:cs typeface="+mn-cs"/>
            </a:endParaRPr>
          </a:p>
        </p:txBody>
      </p:sp>
      <p:sp>
        <p:nvSpPr>
          <p:cNvPr id="3" name="Picture Placeholder 2" descr="An empty placeholder to add an image. Click on the placeholder and select the image that you wish to add."/>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BE9F02-BE96-4BAE-86A5-1FA60D24CAE2}"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0952588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7427AEA-BBBB-4C9B-AB23-214EAA8AB789}"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3486824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791CA30-F5CD-4CA0-B16A-349C6F830700}"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36642390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D3B9702-7FBF-4720-8670-571C5E7EEDDE}"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9" name="Footer Placeholder 8"/>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10" name="Slide Number Placeholder 9"/>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78281290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B3AF48E-ABA0-4B58-B562-D1D7408067C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04866893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2A5034C-8BD9-4B0C-893B-33834FAB227F}"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71823457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CD787AA-CBCD-47F9-A04C-7106C508CDE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680900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D1CC9DD-75F5-4611-BA0B-CFB1A226639C}"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8" name="Footer Placeholder 7"/>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9" name="Slide Number Placeholder 8"/>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405258651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980F1F9-2D3D-4243-878F-D000C3F2A1C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Slide Number Placeholder 4"/>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2142782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2ABCBE8-1824-4658-A8BB-BECFAEB7E35A}"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3" name="Footer Placeholder 2"/>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4" name="Slide Number Placeholder 3"/>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93939295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085CD17-C377-4DE5-9FCA-CC7471605C58}"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25008988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Euphemia"/>
              <a:ea typeface="+mn-ea"/>
              <a:cs typeface="+mn-cs"/>
            </a:endParaRPr>
          </a:p>
        </p:txBody>
      </p:sp>
      <p:sp>
        <p:nvSpPr>
          <p:cNvPr id="3" name="Picture Placeholder 2" descr="An empty placeholder to add an image. Click on the placeholder and select the image that you wish to add."/>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BE9F02-BE96-4BAE-86A5-1FA60D24CAE2}"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66531507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7427AEA-BBBB-4C9B-AB23-214EAA8AB789}"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81753125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791CA30-F5CD-4CA0-B16A-349C6F830700}"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67520942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D3B9702-7FBF-4720-8670-571C5E7EEDDE}"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9" name="Footer Placeholder 8"/>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10" name="Slide Number Placeholder 9"/>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45413293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B3AF48E-ABA0-4B58-B562-D1D7408067C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17348181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2A5034C-8BD9-4B0C-893B-33834FAB227F}"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45686557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CD787AA-CBCD-47F9-A04C-7106C508CDE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92995114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D1CC9DD-75F5-4611-BA0B-CFB1A226639C}"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8" name="Footer Placeholder 7"/>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9" name="Slide Number Placeholder 8"/>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41911308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980F1F9-2D3D-4243-878F-D000C3F2A1C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Slide Number Placeholder 4"/>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84659278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2ABCBE8-1824-4658-A8BB-BECFAEB7E35A}"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3" name="Footer Placeholder 2"/>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4" name="Slide Number Placeholder 3"/>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08779203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085CD17-C377-4DE5-9FCA-CC7471605C58}"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06688452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Euphemia"/>
              <a:ea typeface="+mn-ea"/>
              <a:cs typeface="+mn-cs"/>
            </a:endParaRPr>
          </a:p>
        </p:txBody>
      </p:sp>
      <p:sp>
        <p:nvSpPr>
          <p:cNvPr id="3" name="Picture Placeholder 2" descr="An empty placeholder to add an image. Click on the placeholder and select the image that you wish to add."/>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BE9F02-BE96-4BAE-86A5-1FA60D24CAE2}"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0066211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7427AEA-BBBB-4C9B-AB23-214EAA8AB789}"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69892817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791CA30-F5CD-4CA0-B16A-349C6F830700}"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4452572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D3B9702-7FBF-4720-8670-571C5E7EEDDE}"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9" name="Footer Placeholder 8"/>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10" name="Slide Number Placeholder 9"/>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37692469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B3AF48E-ABA0-4B58-B562-D1D7408067C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4100445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2A5034C-8BD9-4B0C-893B-33834FAB227F}"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21953862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CD787AA-CBCD-47F9-A04C-7106C508CDE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1446264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D1CC9DD-75F5-4611-BA0B-CFB1A226639C}"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8" name="Footer Placeholder 7"/>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9" name="Slide Number Placeholder 8"/>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63896347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980F1F9-2D3D-4243-878F-D000C3F2A1C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Slide Number Placeholder 4"/>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41819016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2ABCBE8-1824-4658-A8BB-BECFAEB7E35A}"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3" name="Footer Placeholder 2"/>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4" name="Slide Number Placeholder 3"/>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9634102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085CD17-C377-4DE5-9FCA-CC7471605C58}"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56119137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Euphemia"/>
              <a:ea typeface="+mn-ea"/>
              <a:cs typeface="+mn-cs"/>
            </a:endParaRPr>
          </a:p>
        </p:txBody>
      </p:sp>
      <p:sp>
        <p:nvSpPr>
          <p:cNvPr id="3" name="Picture Placeholder 2" descr="An empty placeholder to add an image. Click on the placeholder and select the image that you wish to add."/>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BE9F02-BE96-4BAE-86A5-1FA60D24CAE2}"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63168904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7427AEA-BBBB-4C9B-AB23-214EAA8AB789}"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91424732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791CA30-F5CD-4CA0-B16A-349C6F830700}"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91793645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D3B9702-7FBF-4720-8670-571C5E7EEDDE}"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9" name="Footer Placeholder 8"/>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10" name="Slide Number Placeholder 9"/>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10339797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B3AF48E-ABA0-4B58-B562-D1D7408067C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62461111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2A5034C-8BD9-4B0C-893B-33834FAB227F}"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67271399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CD787AA-CBCD-47F9-A04C-7106C508CDE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31091028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D1CC9DD-75F5-4611-BA0B-CFB1A226639C}"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8" name="Footer Placeholder 7"/>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9" name="Slide Number Placeholder 8"/>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60699170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980F1F9-2D3D-4243-878F-D000C3F2A1C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Slide Number Placeholder 4"/>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33708619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2ABCBE8-1824-4658-A8BB-BECFAEB7E35A}"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3" name="Footer Placeholder 2"/>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4" name="Slide Number Placeholder 3"/>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85571550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085CD17-C377-4DE5-9FCA-CC7471605C58}"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44791012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Euphemia"/>
              <a:ea typeface="+mn-ea"/>
              <a:cs typeface="+mn-cs"/>
            </a:endParaRPr>
          </a:p>
        </p:txBody>
      </p:sp>
      <p:sp>
        <p:nvSpPr>
          <p:cNvPr id="3" name="Picture Placeholder 2" descr="An empty placeholder to add an image. Click on the placeholder and select the image that you wish to add."/>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BE9F02-BE96-4BAE-86A5-1FA60D24CAE2}"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60605949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7427AEA-BBBB-4C9B-AB23-214EAA8AB789}"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39521395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791CA30-F5CD-4CA0-B16A-349C6F830700}"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7950540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D3B9702-7FBF-4720-8670-571C5E7EEDDE}"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9" name="Footer Placeholder 8"/>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10" name="Slide Number Placeholder 9"/>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64532807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B3AF48E-ABA0-4B58-B562-D1D7408067C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84014243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2A5034C-8BD9-4B0C-893B-33834FAB227F}"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70345027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CD787AA-CBCD-47F9-A04C-7106C508CDE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26911387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D1CC9DD-75F5-4611-BA0B-CFB1A226639C}"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8" name="Footer Placeholder 7"/>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9" name="Slide Number Placeholder 8"/>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05392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980F1F9-2D3D-4243-878F-D000C3F2A1C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Slide Number Placeholder 4"/>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74757919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2ABCBE8-1824-4658-A8BB-BECFAEB7E35A}"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3" name="Footer Placeholder 2"/>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4" name="Slide Number Placeholder 3"/>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5686318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085CD17-C377-4DE5-9FCA-CC7471605C58}"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404093329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Euphemia"/>
              <a:ea typeface="+mn-ea"/>
              <a:cs typeface="+mn-cs"/>
            </a:endParaRPr>
          </a:p>
        </p:txBody>
      </p:sp>
      <p:sp>
        <p:nvSpPr>
          <p:cNvPr id="3" name="Picture Placeholder 2" descr="An empty placeholder to add an image. Click on the placeholder and select the image that you wish to add."/>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BE9F02-BE96-4BAE-86A5-1FA60D24CAE2}"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75870866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7427AEA-BBBB-4C9B-AB23-214EAA8AB789}"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6401524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791CA30-F5CD-4CA0-B16A-349C6F830700}"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56351866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D3B9702-7FBF-4720-8670-571C5E7EEDDE}"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9" name="Footer Placeholder 8"/>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10" name="Slide Number Placeholder 9"/>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57871121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B3AF48E-ABA0-4B58-B562-D1D7408067C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94325935"/>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2A5034C-8BD9-4B0C-893B-33834FAB227F}"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06520570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CD787AA-CBCD-47F9-A04C-7106C508CDE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303457241"/>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D1CC9DD-75F5-4611-BA0B-CFB1A226639C}"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8" name="Footer Placeholder 7"/>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9" name="Slide Number Placeholder 8"/>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99535716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980F1F9-2D3D-4243-878F-D000C3F2A1C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Slide Number Placeholder 4"/>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03257890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2ABCBE8-1824-4658-A8BB-BECFAEB7E35A}"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3" name="Footer Placeholder 2"/>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4" name="Slide Number Placeholder 3"/>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03425447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085CD17-C377-4DE5-9FCA-CC7471605C58}"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579282000"/>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Euphemia"/>
              <a:ea typeface="+mn-ea"/>
              <a:cs typeface="+mn-cs"/>
            </a:endParaRPr>
          </a:p>
        </p:txBody>
      </p:sp>
      <p:sp>
        <p:nvSpPr>
          <p:cNvPr id="3" name="Picture Placeholder 2" descr="An empty placeholder to add an image. Click on the placeholder and select the image that you wish to add."/>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BE9F02-BE96-4BAE-86A5-1FA60D24CAE2}"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702029318"/>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7427AEA-BBBB-4C9B-AB23-214EAA8AB789}"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92940423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791CA30-F5CD-4CA0-B16A-349C6F830700}"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25506529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D3B9702-7FBF-4720-8670-571C5E7EEDDE}"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9" name="Footer Placeholder 8"/>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10" name="Slide Number Placeholder 9"/>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48391876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B3AF48E-ABA0-4B58-B562-D1D7408067C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327332117"/>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2A5034C-8BD9-4B0C-893B-33834FAB227F}"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43563417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CD787AA-CBCD-47F9-A04C-7106C508CDE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455616373"/>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D1CC9DD-75F5-4611-BA0B-CFB1A226639C}"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8" name="Footer Placeholder 7"/>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9" name="Slide Number Placeholder 8"/>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4201120285"/>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980F1F9-2D3D-4243-878F-D000C3F2A1C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Slide Number Placeholder 4"/>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92659389"/>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2ABCBE8-1824-4658-A8BB-BECFAEB7E35A}"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3" name="Footer Placeholder 2"/>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4" name="Slide Number Placeholder 3"/>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46681298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085CD17-C377-4DE5-9FCA-CC7471605C58}"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412008604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Euphemia"/>
              <a:ea typeface="+mn-ea"/>
              <a:cs typeface="+mn-cs"/>
            </a:endParaRPr>
          </a:p>
        </p:txBody>
      </p:sp>
      <p:sp>
        <p:nvSpPr>
          <p:cNvPr id="3" name="Picture Placeholder 2" descr="An empty placeholder to add an image. Click on the placeholder and select the image that you wish to add."/>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BE9F02-BE96-4BAE-86A5-1FA60D24CAE2}"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105178335"/>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7427AEA-BBBB-4C9B-AB23-214EAA8AB789}"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379325085"/>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791CA30-F5CD-4CA0-B16A-349C6F830700}"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81299787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D3B9702-7FBF-4720-8670-571C5E7EEDDE}"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9" name="Footer Placeholder 8"/>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10" name="Slide Number Placeholder 9"/>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090993957"/>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B3AF48E-ABA0-4B58-B562-D1D7408067C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321551639"/>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2A5034C-8BD9-4B0C-893B-33834FAB227F}"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103730386"/>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CD787AA-CBCD-47F9-A04C-7106C508CDE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412821957"/>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D1CC9DD-75F5-4611-BA0B-CFB1A226639C}"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8" name="Footer Placeholder 7"/>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9" name="Slide Number Placeholder 8"/>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618181600"/>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980F1F9-2D3D-4243-878F-D000C3F2A1C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Slide Number Placeholder 4"/>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759188168"/>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2ABCBE8-1824-4658-A8BB-BECFAEB7E35A}"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3" name="Footer Placeholder 2"/>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4" name="Slide Number Placeholder 3"/>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145502571"/>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085CD17-C377-4DE5-9FCA-CC7471605C58}"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4204322701"/>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Euphemia"/>
              <a:ea typeface="+mn-ea"/>
              <a:cs typeface="+mn-cs"/>
            </a:endParaRPr>
          </a:p>
        </p:txBody>
      </p:sp>
      <p:sp>
        <p:nvSpPr>
          <p:cNvPr id="3" name="Picture Placeholder 2" descr="An empty placeholder to add an image. Click on the placeholder and select the image that you wish to add."/>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BE9F02-BE96-4BAE-86A5-1FA60D24CAE2}"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05772756"/>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7427AEA-BBBB-4C9B-AB23-214EAA8AB789}"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969717220"/>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791CA30-F5CD-4CA0-B16A-349C6F830700}"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52610909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D3B9702-7FBF-4720-8670-571C5E7EEDDE}"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9" name="Footer Placeholder 8"/>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10" name="Slide Number Placeholder 9"/>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82698910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B3AF48E-ABA0-4B58-B562-D1D7408067C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586775585"/>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2A5034C-8BD9-4B0C-893B-33834FAB227F}"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141273849"/>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CD787AA-CBCD-47F9-A04C-7106C508CDE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4185424240"/>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D1CC9DD-75F5-4611-BA0B-CFB1A226639C}"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8" name="Footer Placeholder 7"/>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9" name="Slide Number Placeholder 8"/>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437614241"/>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980F1F9-2D3D-4243-878F-D000C3F2A1C4}"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Slide Number Placeholder 4"/>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898360526"/>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2ABCBE8-1824-4658-A8BB-BECFAEB7E35A}"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3" name="Footer Placeholder 2"/>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4" name="Slide Number Placeholder 3"/>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524951089"/>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085CD17-C377-4DE5-9FCA-CC7471605C58}"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4172873663"/>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Euphemia"/>
              <a:ea typeface="+mn-ea"/>
              <a:cs typeface="+mn-cs"/>
            </a:endParaRPr>
          </a:p>
        </p:txBody>
      </p:sp>
      <p:sp>
        <p:nvSpPr>
          <p:cNvPr id="3" name="Picture Placeholder 2" descr="An empty placeholder to add an image. Click on the placeholder and select the image that you wish to add."/>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BE9F02-BE96-4BAE-86A5-1FA60D24CAE2}"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473355639"/>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7427AEA-BBBB-4C9B-AB23-214EAA8AB789}"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32902496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791CA30-F5CD-4CA0-B16A-349C6F830700}" type="datetime1">
              <a:rPr kumimoji="0" lang="en-US" sz="1100" b="0" i="0" u="none" strike="noStrike" kern="1200" cap="none" spc="0" normalizeH="0" baseline="0" noProof="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sz="1100" b="1" i="0" u="none" strike="noStrike" kern="1200" cap="none" spc="0" normalizeH="0" baseline="0" noProof="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76606010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pn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1.pn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1.pn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image" Target="../media/image1.png"/><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13" Type="http://schemas.openxmlformats.org/officeDocument/2006/relationships/image" Target="../media/image1.png"/><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13" Type="http://schemas.openxmlformats.org/officeDocument/2006/relationships/image" Target="../media/image1.png"/><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1100">
                <a:solidFill>
                  <a:schemeClr val="tx2"/>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D3B9702-7FBF-4720-8670-571C5E7EEDDE}" type="datetime1">
              <a:rPr kumimoji="0" lang="en-US" sz="1100" b="0" i="0" u="none" strike="noStrike" kern="1200" cap="none" spc="0" normalizeH="0" baseline="0" noProof="0" smtClean="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lang="en-US" sz="1100" b="0" i="0" u="none" strike="noStrike" kern="1200" cap="none" spc="0" normalizeH="0" baseline="0" noProof="0" dirty="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1100">
                <a:solidFill>
                  <a:schemeClr val="tx2"/>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100" b="1">
                <a:solidFill>
                  <a:srgbClr val="AB3C19"/>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lang="en-US" sz="1100" b="1" i="0" u="none" strike="noStrike" kern="1200" cap="none" spc="0" normalizeH="0" baseline="0" noProof="0" smtClean="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8842199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1100">
                <a:solidFill>
                  <a:schemeClr val="tx2"/>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D3B9702-7FBF-4720-8670-571C5E7EEDDE}" type="datetime1">
              <a:rPr kumimoji="0" lang="en-US" sz="1100" b="0" i="0" u="none" strike="noStrike" kern="1200" cap="none" spc="0" normalizeH="0" baseline="0" noProof="0" smtClean="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lang="en-US" sz="1100" b="0" i="0" u="none" strike="noStrike" kern="1200" cap="none" spc="0" normalizeH="0" baseline="0" noProof="0" dirty="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1100">
                <a:solidFill>
                  <a:schemeClr val="tx2"/>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100" b="1">
                <a:solidFill>
                  <a:srgbClr val="AB3C19"/>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lang="en-US" sz="1100" b="1" i="0" u="none" strike="noStrike" kern="1200" cap="none" spc="0" normalizeH="0" baseline="0" noProof="0" smtClean="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98413328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1100">
                <a:solidFill>
                  <a:schemeClr val="tx2"/>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D3B9702-7FBF-4720-8670-571C5E7EEDDE}" type="datetime1">
              <a:rPr kumimoji="0" lang="en-US" sz="1100" b="0" i="0" u="none" strike="noStrike" kern="1200" cap="none" spc="0" normalizeH="0" baseline="0" noProof="0" smtClean="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lang="en-US" sz="1100" b="0" i="0" u="none" strike="noStrike" kern="1200" cap="none" spc="0" normalizeH="0" baseline="0" noProof="0" dirty="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1100">
                <a:solidFill>
                  <a:schemeClr val="tx2"/>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100" b="1">
                <a:solidFill>
                  <a:srgbClr val="AB3C19"/>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lang="en-US" sz="1100" b="1" i="0" u="none" strike="noStrike" kern="1200" cap="none" spc="0" normalizeH="0" baseline="0" noProof="0" smtClean="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88744890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1100">
                <a:solidFill>
                  <a:schemeClr val="tx2"/>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D3B9702-7FBF-4720-8670-571C5E7EEDDE}" type="datetime1">
              <a:rPr kumimoji="0" lang="en-US" sz="1100" b="0" i="0" u="none" strike="noStrike" kern="1200" cap="none" spc="0" normalizeH="0" baseline="0" noProof="0" smtClean="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lang="en-US" sz="1100" b="0" i="0" u="none" strike="noStrike" kern="1200" cap="none" spc="0" normalizeH="0" baseline="0" noProof="0" dirty="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1100">
                <a:solidFill>
                  <a:schemeClr val="tx2"/>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100" b="1">
                <a:solidFill>
                  <a:srgbClr val="AB3C19"/>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lang="en-US" sz="1100" b="1" i="0" u="none" strike="noStrike" kern="1200" cap="none" spc="0" normalizeH="0" baseline="0" noProof="0" smtClean="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04324788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1100">
                <a:solidFill>
                  <a:schemeClr val="tx2"/>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D3B9702-7FBF-4720-8670-571C5E7EEDDE}" type="datetime1">
              <a:rPr kumimoji="0" lang="en-US" sz="1100" b="0" i="0" u="none" strike="noStrike" kern="1200" cap="none" spc="0" normalizeH="0" baseline="0" noProof="0" smtClean="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lang="en-US" sz="1100" b="0" i="0" u="none" strike="noStrike" kern="1200" cap="none" spc="0" normalizeH="0" baseline="0" noProof="0" dirty="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1100">
                <a:solidFill>
                  <a:schemeClr val="tx2"/>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100" b="1">
                <a:solidFill>
                  <a:srgbClr val="AB3C19"/>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lang="en-US" sz="1100" b="1" i="0" u="none" strike="noStrike" kern="1200" cap="none" spc="0" normalizeH="0" baseline="0" noProof="0" smtClean="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400174756"/>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1100">
                <a:solidFill>
                  <a:schemeClr val="tx2"/>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D3B9702-7FBF-4720-8670-571C5E7EEDDE}" type="datetime1">
              <a:rPr kumimoji="0" lang="en-US" sz="1100" b="0" i="0" u="none" strike="noStrike" kern="1200" cap="none" spc="0" normalizeH="0" baseline="0" noProof="0" smtClean="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lang="en-US" sz="1100" b="0" i="0" u="none" strike="noStrike" kern="1200" cap="none" spc="0" normalizeH="0" baseline="0" noProof="0" dirty="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1100">
                <a:solidFill>
                  <a:schemeClr val="tx2"/>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100" b="1">
                <a:solidFill>
                  <a:srgbClr val="AB3C19"/>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lang="en-US" sz="1100" b="1" i="0" u="none" strike="noStrike" kern="1200" cap="none" spc="0" normalizeH="0" baseline="0" noProof="0" smtClean="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26197782"/>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1100">
                <a:solidFill>
                  <a:schemeClr val="tx2"/>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D3B9702-7FBF-4720-8670-571C5E7EEDDE}" type="datetime1">
              <a:rPr kumimoji="0" lang="en-US" sz="1100" b="0" i="0" u="none" strike="noStrike" kern="1200" cap="none" spc="0" normalizeH="0" baseline="0" noProof="0" smtClean="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lang="en-US" sz="1100" b="0" i="0" u="none" strike="noStrike" kern="1200" cap="none" spc="0" normalizeH="0" baseline="0" noProof="0" dirty="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1100">
                <a:solidFill>
                  <a:schemeClr val="tx2"/>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100" b="1">
                <a:solidFill>
                  <a:srgbClr val="AB3C19"/>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lang="en-US" sz="1100" b="1" i="0" u="none" strike="noStrike" kern="1200" cap="none" spc="0" normalizeH="0" baseline="0" noProof="0" smtClean="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483282815"/>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1100">
                <a:solidFill>
                  <a:schemeClr val="tx2"/>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D3B9702-7FBF-4720-8670-571C5E7EEDDE}" type="datetime1">
              <a:rPr kumimoji="0" lang="en-US" sz="1100" b="0" i="0" u="none" strike="noStrike" kern="1200" cap="none" spc="0" normalizeH="0" baseline="0" noProof="0" smtClean="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lang="en-US" sz="1100" b="0" i="0" u="none" strike="noStrike" kern="1200" cap="none" spc="0" normalizeH="0" baseline="0" noProof="0" dirty="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1100">
                <a:solidFill>
                  <a:schemeClr val="tx2"/>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100" b="1">
                <a:solidFill>
                  <a:srgbClr val="AB3C19"/>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lang="en-US" sz="1100" b="1" i="0" u="none" strike="noStrike" kern="1200" cap="none" spc="0" normalizeH="0" baseline="0" noProof="0" smtClean="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1544743910"/>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1100">
                <a:solidFill>
                  <a:schemeClr val="tx2"/>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D3B9702-7FBF-4720-8670-571C5E7EEDDE}" type="datetime1">
              <a:rPr kumimoji="0" lang="en-US" sz="1100" b="0" i="0" u="none" strike="noStrike" kern="1200" cap="none" spc="0" normalizeH="0" baseline="0" noProof="0" smtClean="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lang="en-US" sz="1100" b="0" i="0" u="none" strike="noStrike" kern="1200" cap="none" spc="0" normalizeH="0" baseline="0" noProof="0" dirty="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1100">
                <a:solidFill>
                  <a:schemeClr val="tx2"/>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100" b="1">
                <a:solidFill>
                  <a:srgbClr val="AB3C19"/>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lang="en-US" sz="1100" b="1" i="0" u="none" strike="noStrike" kern="1200" cap="none" spc="0" normalizeH="0" baseline="0" noProof="0" smtClean="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2076809958"/>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1100">
                <a:solidFill>
                  <a:schemeClr val="tx2"/>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D3B9702-7FBF-4720-8670-571C5E7EEDDE}" type="datetime1">
              <a:rPr kumimoji="0" lang="en-US" sz="1100" b="0" i="0" u="none" strike="noStrike" kern="1200" cap="none" spc="0" normalizeH="0" baseline="0" noProof="0" smtClean="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lang="en-US" sz="1100" b="0" i="0" u="none" strike="noStrike" kern="1200" cap="none" spc="0" normalizeH="0" baseline="0" noProof="0" dirty="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1100">
                <a:solidFill>
                  <a:schemeClr val="tx2"/>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100" b="1">
                <a:solidFill>
                  <a:srgbClr val="AB3C19"/>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lang="en-US" sz="1100" b="1" i="0" u="none" strike="noStrike" kern="1200" cap="none" spc="0" normalizeH="0" baseline="0" noProof="0" smtClean="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4199486024"/>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1100">
                <a:solidFill>
                  <a:schemeClr val="tx2"/>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D3B9702-7FBF-4720-8670-571C5E7EEDDE}" type="datetime1">
              <a:rPr kumimoji="0" lang="en-US" sz="1100" b="0" i="0" u="none" strike="noStrike" kern="1200" cap="none" spc="0" normalizeH="0" baseline="0" noProof="0" smtClean="0">
                <a:ln>
                  <a:noFill/>
                </a:ln>
                <a:solidFill>
                  <a:srgbClr val="000000"/>
                </a:solidFill>
                <a:effectLst/>
                <a:uLnTx/>
                <a:uFillTx/>
                <a:latin typeface="Euphem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9/14/2026</a:t>
            </a:fld>
            <a:endParaRPr kumimoji="0" lang="en-US" sz="1100" b="0" i="0" u="none" strike="noStrike" kern="1200" cap="none" spc="0" normalizeH="0" baseline="0" noProof="0" dirty="0">
              <a:ln>
                <a:noFill/>
              </a:ln>
              <a:solidFill>
                <a:srgbClr val="000000"/>
              </a:solidFill>
              <a:effectLst/>
              <a:uLnTx/>
              <a:uFillTx/>
              <a:latin typeface="Euphemia"/>
              <a:ea typeface="+mn-ea"/>
              <a:cs typeface="+mn-cs"/>
            </a:endParaRPr>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1100">
                <a:solidFill>
                  <a:schemeClr val="tx2"/>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0000"/>
              </a:solidFill>
              <a:effectLst/>
              <a:uLnTx/>
              <a:uFillTx/>
              <a:latin typeface="Euphemia"/>
              <a:ea typeface="+mn-ea"/>
              <a:cs typeface="+mn-cs"/>
            </a:endParaRPr>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100" b="1">
                <a:solidFill>
                  <a:srgbClr val="AB3C19"/>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8FDBFFB2-86D9-4B8F-A59A-553A60B94BBE}" type="slidenum">
              <a:rPr kumimoji="0" lang="en-US" sz="1100" b="1" i="0" u="none" strike="noStrike" kern="1200" cap="none" spc="0" normalizeH="0" baseline="0" noProof="0" smtClean="0">
                <a:ln>
                  <a:noFill/>
                </a:ln>
                <a:solidFill>
                  <a:srgbClr val="AB3C19"/>
                </a:solidFill>
                <a:effectLst/>
                <a:uLnTx/>
                <a:uFillTx/>
                <a:latin typeface="Euphemi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1100" b="1" i="0" u="none" strike="noStrike" kern="1200" cap="none" spc="0" normalizeH="0" baseline="0" noProof="0">
              <a:ln>
                <a:noFill/>
              </a:ln>
              <a:solidFill>
                <a:srgbClr val="AB3C19"/>
              </a:solidFill>
              <a:effectLst/>
              <a:uLnTx/>
              <a:uFillTx/>
              <a:latin typeface="Euphemia"/>
              <a:ea typeface="+mn-ea"/>
              <a:cs typeface="+mn-cs"/>
            </a:endParaRPr>
          </a:p>
        </p:txBody>
      </p:sp>
    </p:spTree>
    <p:extLst>
      <p:ext uri="{BB962C8B-B14F-4D97-AF65-F5344CB8AC3E}">
        <p14:creationId xmlns:p14="http://schemas.microsoft.com/office/powerpoint/2010/main" val="365257544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13" Type="http://schemas.openxmlformats.org/officeDocument/2006/relationships/image" Target="../media/image23.jpeg"/><Relationship Id="rId3" Type="http://schemas.openxmlformats.org/officeDocument/2006/relationships/image" Target="../media/image13.jpeg"/><Relationship Id="rId7" Type="http://schemas.openxmlformats.org/officeDocument/2006/relationships/image" Target="../media/image17.jpeg"/><Relationship Id="rId12" Type="http://schemas.openxmlformats.org/officeDocument/2006/relationships/image" Target="../media/image22.jpeg"/><Relationship Id="rId2" Type="http://schemas.openxmlformats.org/officeDocument/2006/relationships/notesSlide" Target="../notesSlides/notesSlide3.xml"/><Relationship Id="rId1" Type="http://schemas.openxmlformats.org/officeDocument/2006/relationships/slideLayout" Target="../slideLayouts/slideLayout92.xml"/><Relationship Id="rId6" Type="http://schemas.openxmlformats.org/officeDocument/2006/relationships/image" Target="../media/image16.jpeg"/><Relationship Id="rId11" Type="http://schemas.openxmlformats.org/officeDocument/2006/relationships/image" Target="../media/image21.jpeg"/><Relationship Id="rId5" Type="http://schemas.openxmlformats.org/officeDocument/2006/relationships/image" Target="../media/image15.jpeg"/><Relationship Id="rId10" Type="http://schemas.openxmlformats.org/officeDocument/2006/relationships/image" Target="../media/image20.jpeg"/><Relationship Id="rId4" Type="http://schemas.openxmlformats.org/officeDocument/2006/relationships/image" Target="../media/image14.jpeg"/><Relationship Id="rId9" Type="http://schemas.openxmlformats.org/officeDocument/2006/relationships/image" Target="../media/image19.jpeg"/><Relationship Id="rId14" Type="http://schemas.openxmlformats.org/officeDocument/2006/relationships/image" Target="../media/image24.jpeg"/></Relationships>
</file>

<file path=ppt/slides/_rels/slide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0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1.xml"/></Relationships>
</file>

<file path=ppt/slides/_rels/slide9.xml.rels><?xml version="1.0" encoding="UTF-8" standalone="yes"?>
<Relationships xmlns="http://schemas.openxmlformats.org/package/2006/relationships"><Relationship Id="rId3" Type="http://schemas.openxmlformats.org/officeDocument/2006/relationships/hyperlink" Target="https://www.oxfordowl.co.uk/for-home/reading-owl/find-a-book/read-write-inc-phonics--1/phonics-pure-sounds-video" TargetMode="External"/><Relationship Id="rId2" Type="http://schemas.openxmlformats.org/officeDocument/2006/relationships/hyperlink" Target="https://www.oxfordowl.co.uk/for-home/reading-owl/find-a-book/read-write-inc-phonics--1/understanding-phonics-video" TargetMode="External"/><Relationship Id="rId1" Type="http://schemas.openxmlformats.org/officeDocument/2006/relationships/slideLayout" Target="../slideLayouts/slideLayout60.xml"/><Relationship Id="rId4" Type="http://schemas.openxmlformats.org/officeDocument/2006/relationships/hyperlink" Target="https://www.oxfordowl.co.uk/for-home/reading-owl/find-a-book/read-write-inc-phonics--1/independent-blending-phonics-video"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4.xml"/></Relationships>
</file>

<file path=ppt/slides/_rels/slide1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8.png"/><Relationship Id="rId1" Type="http://schemas.openxmlformats.org/officeDocument/2006/relationships/slideLayout" Target="../slideLayouts/slideLayout79.xml"/></Relationships>
</file>

<file path=ppt/slides/_rels/slide1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84.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mailto:reception@leighbeck-inf.essex.sch.uk" TargetMode="External"/><Relationship Id="rId1" Type="http://schemas.openxmlformats.org/officeDocument/2006/relationships/slideLayout" Target="../slideLayouts/slideLayout84.xml"/><Relationship Id="rId4" Type="http://schemas.openxmlformats.org/officeDocument/2006/relationships/image" Target="../media/image31.jpeg"/></Relationships>
</file>

<file path=ppt/slides/_rels/slide1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2069" y="274320"/>
            <a:ext cx="7935096" cy="1123405"/>
          </a:xfrm>
        </p:spPr>
        <p:txBody>
          <a:bodyPr>
            <a:normAutofit/>
          </a:bodyPr>
          <a:lstStyle/>
          <a:p>
            <a:pPr lvl="0" algn="ctr" defTabSz="457200">
              <a:lnSpc>
                <a:spcPct val="100000"/>
              </a:lnSpc>
              <a:spcBef>
                <a:spcPts val="0"/>
              </a:spcBef>
            </a:pPr>
            <a:r>
              <a:rPr lang="en-GB" sz="5400" dirty="0">
                <a:solidFill>
                  <a:prstClr val="black"/>
                </a:solidFill>
                <a:latin typeface="Comic Sans MS" panose="030F0702030302020204" pitchFamily="66" charset="0"/>
                <a:ea typeface="+mn-ea"/>
                <a:cs typeface="+mn-cs"/>
              </a:rPr>
              <a:t>Welcome to Reception</a:t>
            </a:r>
          </a:p>
        </p:txBody>
      </p:sp>
      <p:pic>
        <p:nvPicPr>
          <p:cNvPr id="2056" name="Picture 8" descr="Northwick Park Academy Trust, Canvey Isla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08229" y="1397725"/>
            <a:ext cx="2156549" cy="215654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Diagram&#10;&#10;Description automatically generated"/>
          <p:cNvPicPr/>
          <p:nvPr/>
        </p:nvPicPr>
        <p:blipFill>
          <a:blip r:embed="rId4"/>
          <a:stretch>
            <a:fillRect/>
          </a:stretch>
        </p:blipFill>
        <p:spPr>
          <a:xfrm>
            <a:off x="625842" y="2615656"/>
            <a:ext cx="2449987" cy="1642835"/>
          </a:xfrm>
          <a:prstGeom prst="rect">
            <a:avLst/>
          </a:prstGeom>
        </p:spPr>
      </p:pic>
      <p:pic>
        <p:nvPicPr>
          <p:cNvPr id="12" name="Picture 11" descr="A picture containing hanger, map, linedrawing&#10;&#10;Description automatically generated"/>
          <p:cNvPicPr/>
          <p:nvPr/>
        </p:nvPicPr>
        <p:blipFill>
          <a:blip r:embed="rId5"/>
          <a:stretch>
            <a:fillRect/>
          </a:stretch>
        </p:blipFill>
        <p:spPr>
          <a:xfrm>
            <a:off x="3656424" y="3892732"/>
            <a:ext cx="1620971" cy="1541417"/>
          </a:xfrm>
          <a:prstGeom prst="rect">
            <a:avLst/>
          </a:prstGeom>
        </p:spPr>
      </p:pic>
      <p:pic>
        <p:nvPicPr>
          <p:cNvPr id="13" name="Picture 12" descr="Text&#10;&#10;Description automatically generated with medium confidence"/>
          <p:cNvPicPr/>
          <p:nvPr/>
        </p:nvPicPr>
        <p:blipFill>
          <a:blip r:embed="rId6">
            <a:extLst>
              <a:ext uri="{28A0092B-C50C-407E-A947-70E740481C1C}">
                <a14:useLocalDpi xmlns:a14="http://schemas.microsoft.com/office/drawing/2010/main" val="0"/>
              </a:ext>
            </a:extLst>
          </a:blip>
          <a:stretch>
            <a:fillRect/>
          </a:stretch>
        </p:blipFill>
        <p:spPr>
          <a:xfrm>
            <a:off x="5968435" y="2743200"/>
            <a:ext cx="2208914" cy="1363524"/>
          </a:xfrm>
          <a:prstGeom prst="rect">
            <a:avLst/>
          </a:prstGeom>
        </p:spPr>
      </p:pic>
      <p:cxnSp>
        <p:nvCxnSpPr>
          <p:cNvPr id="7" name="Straight Arrow Connector 6"/>
          <p:cNvCxnSpPr/>
          <p:nvPr/>
        </p:nvCxnSpPr>
        <p:spPr>
          <a:xfrm flipH="1">
            <a:off x="2978331" y="2913017"/>
            <a:ext cx="429898" cy="339634"/>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a:off x="4379617" y="3437073"/>
            <a:ext cx="0" cy="669651"/>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cxnSp>
        <p:nvCxnSpPr>
          <p:cNvPr id="19" name="Straight Arrow Connector 18"/>
          <p:cNvCxnSpPr/>
          <p:nvPr/>
        </p:nvCxnSpPr>
        <p:spPr>
          <a:xfrm>
            <a:off x="5492344" y="2985452"/>
            <a:ext cx="579645" cy="267199"/>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1205592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7566" y="1188721"/>
            <a:ext cx="11913325" cy="5632311"/>
          </a:xfrm>
          <a:prstGeom prst="rect">
            <a:avLst/>
          </a:prstGeom>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Reception is the next developmental stage of learning following on from Nursery.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We continue to focus on all 7 areas of the EYFS curriculum.</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Greater emphasis is given to Literacy and Maths as we follow the guidance, ‘Bold Beginnings’.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There is great emphasis on learning through play and exploration both inside and outside the classroom.</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In Reception, we encourage children to develop their independence through the ‘Characteristics of Effective Learning’.</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endParaRPr>
          </a:p>
        </p:txBody>
      </p:sp>
      <p:sp>
        <p:nvSpPr>
          <p:cNvPr id="3" name="TextBox 2"/>
          <p:cNvSpPr txBox="1"/>
          <p:nvPr/>
        </p:nvSpPr>
        <p:spPr>
          <a:xfrm>
            <a:off x="378823" y="104503"/>
            <a:ext cx="1075073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EYFS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 Nursery to Reception</a:t>
            </a:r>
          </a:p>
        </p:txBody>
      </p:sp>
    </p:spTree>
    <p:extLst>
      <p:ext uri="{BB962C8B-B14F-4D97-AF65-F5344CB8AC3E}">
        <p14:creationId xmlns:p14="http://schemas.microsoft.com/office/powerpoint/2010/main" val="1914938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577839" y="2404334"/>
            <a:ext cx="4303443" cy="1226372"/>
          </a:xfrm>
        </p:spPr>
        <p:txBody>
          <a:bodyPr>
            <a:normAutofit fontScale="90000"/>
          </a:bodyPr>
          <a:lstStyle/>
          <a:p>
            <a:pPr algn="ctr"/>
            <a:r>
              <a:rPr lang="fr-FR" sz="2800" b="1" dirty="0">
                <a:latin typeface="Comic Sans MS" panose="030F0702030302020204" pitchFamily="66" charset="0"/>
              </a:rPr>
              <a:t>The EYFS areas</a:t>
            </a:r>
            <a:br>
              <a:rPr lang="fr-FR" sz="2800" b="1" dirty="0">
                <a:latin typeface="Comic Sans MS" panose="030F0702030302020204" pitchFamily="66" charset="0"/>
              </a:rPr>
            </a:br>
            <a:r>
              <a:rPr lang="fr-FR" sz="2800" b="1" dirty="0">
                <a:latin typeface="Comic Sans MS" panose="030F0702030302020204" pitchFamily="66" charset="0"/>
              </a:rPr>
              <a:t> </a:t>
            </a:r>
            <a:br>
              <a:rPr lang="fr-FR" sz="2800" b="1" dirty="0">
                <a:latin typeface="Comic Sans MS" panose="030F0702030302020204" pitchFamily="66" charset="0"/>
              </a:rPr>
            </a:br>
            <a:r>
              <a:rPr lang="fr-FR" sz="2800" b="1" dirty="0">
                <a:latin typeface="Comic Sans MS" panose="030F0702030302020204" pitchFamily="66" charset="0"/>
              </a:rPr>
              <a:t>of </a:t>
            </a:r>
            <a:r>
              <a:rPr lang="fr-FR" sz="2800" b="1" dirty="0" err="1">
                <a:latin typeface="Comic Sans MS" panose="030F0702030302020204" pitchFamily="66" charset="0"/>
              </a:rPr>
              <a:t>learning</a:t>
            </a:r>
            <a:r>
              <a:rPr lang="fr-FR" sz="2800" b="1" dirty="0">
                <a:latin typeface="Comic Sans MS" panose="030F0702030302020204" pitchFamily="66" charset="0"/>
              </a:rPr>
              <a:t> are:</a:t>
            </a:r>
            <a:endParaRPr lang="en-US" sz="2800" b="1" dirty="0">
              <a:latin typeface="Comic Sans MS" panose="030F0702030302020204" pitchFamily="66" charset="0"/>
            </a:endParaRPr>
          </a:p>
        </p:txBody>
      </p:sp>
      <p:pic>
        <p:nvPicPr>
          <p:cNvPr id="1026" name="Picture 2" descr="Key Stages — Emmanuel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03966" y="0"/>
            <a:ext cx="6054634" cy="60546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0127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2150" y="1436913"/>
            <a:ext cx="4036422" cy="2181498"/>
          </a:xfrm>
        </p:spPr>
        <p:txBody>
          <a:bodyPr>
            <a:normAutofit/>
          </a:bodyPr>
          <a:lstStyle/>
          <a:p>
            <a:pPr algn="ctr"/>
            <a:r>
              <a:rPr lang="en-US" sz="2800" b="1" dirty="0">
                <a:latin typeface="Comic Sans MS" panose="030F0702030302020204" pitchFamily="66" charset="0"/>
              </a:rPr>
              <a:t>These show different ways of learning and are used to promote growth mindset.</a:t>
            </a:r>
          </a:p>
        </p:txBody>
      </p:sp>
      <p:pic>
        <p:nvPicPr>
          <p:cNvPr id="3" name="Picture 2"/>
          <p:cNvPicPr>
            <a:picLocks noChangeAspect="1"/>
          </p:cNvPicPr>
          <p:nvPr/>
        </p:nvPicPr>
        <p:blipFill rotWithShape="1">
          <a:blip r:embed="rId3"/>
          <a:srcRect l="5880" t="3657" r="5663" b="16650"/>
          <a:stretch/>
        </p:blipFill>
        <p:spPr>
          <a:xfrm>
            <a:off x="5917475" y="147434"/>
            <a:ext cx="5316583" cy="6710566"/>
          </a:xfrm>
          <a:prstGeom prst="rect">
            <a:avLst/>
          </a:prstGeom>
        </p:spPr>
      </p:pic>
    </p:spTree>
    <p:extLst>
      <p:ext uri="{BB962C8B-B14F-4D97-AF65-F5344CB8AC3E}">
        <p14:creationId xmlns:p14="http://schemas.microsoft.com/office/powerpoint/2010/main" val="23639867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0" y="744583"/>
            <a:ext cx="11965577" cy="508684"/>
          </a:xfrm>
        </p:spPr>
        <p:txBody>
          <a:bodyPr>
            <a:normAutofit/>
          </a:bodyPr>
          <a:lstStyle/>
          <a:p>
            <a:pPr algn="ctr"/>
            <a:r>
              <a:rPr lang="en-GB" sz="2800" b="1" dirty="0">
                <a:latin typeface="Comic Sans MS" panose="030F0702030302020204" pitchFamily="66" charset="0"/>
              </a:rPr>
              <a:t>A Typical</a:t>
            </a:r>
            <a:r>
              <a:rPr lang="fr-FR" sz="2800" b="1" dirty="0">
                <a:latin typeface="Comic Sans MS" panose="030F0702030302020204" pitchFamily="66" charset="0"/>
              </a:rPr>
              <a:t> Day in </a:t>
            </a:r>
            <a:r>
              <a:rPr lang="fr-FR" sz="2800" b="1" dirty="0" err="1">
                <a:latin typeface="Comic Sans MS" panose="030F0702030302020204" pitchFamily="66" charset="0"/>
              </a:rPr>
              <a:t>Reception</a:t>
            </a:r>
            <a:r>
              <a:rPr lang="fr-FR" sz="2800" b="1" dirty="0">
                <a:latin typeface="Comic Sans MS" panose="030F0702030302020204" pitchFamily="66" charset="0"/>
              </a:rPr>
              <a:t> Will </a:t>
            </a:r>
            <a:r>
              <a:rPr lang="en-GB" sz="2800" b="1" dirty="0">
                <a:latin typeface="Comic Sans MS" panose="030F0702030302020204" pitchFamily="66" charset="0"/>
              </a:rPr>
              <a:t>Include</a:t>
            </a:r>
            <a:r>
              <a:rPr lang="fr-FR" sz="2800" b="1" dirty="0">
                <a:latin typeface="Comic Sans MS" panose="030F0702030302020204" pitchFamily="66" charset="0"/>
              </a:rPr>
              <a:t>:</a:t>
            </a:r>
            <a:endParaRPr lang="en-US" sz="2800" b="1" dirty="0">
              <a:latin typeface="Comic Sans MS" panose="030F0702030302020204" pitchFamily="66" charset="0"/>
            </a:endParaRPr>
          </a:p>
        </p:txBody>
      </p:sp>
      <p:sp>
        <p:nvSpPr>
          <p:cNvPr id="7" name="Rectangle 6"/>
          <p:cNvSpPr/>
          <p:nvPr/>
        </p:nvSpPr>
        <p:spPr>
          <a:xfrm>
            <a:off x="5049355" y="1501461"/>
            <a:ext cx="7142645" cy="4893647"/>
          </a:xfrm>
          <a:prstGeom prst="rect">
            <a:avLst/>
          </a:prstGeom>
        </p:spPr>
        <p:txBody>
          <a:bodyPr wrap="square">
            <a:spAutoFit/>
          </a:bodyPr>
          <a:lstStyle/>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dirty="0">
                <a:solidFill>
                  <a:srgbClr val="595959"/>
                </a:solidFill>
                <a:latin typeface="Comic Sans MS" panose="030F0702030302020204" pitchFamily="66" charset="0"/>
              </a:rPr>
              <a:t>F</a:t>
            </a:r>
            <a:r>
              <a:rPr kumimoji="0" lang="en-GB" sz="2400" b="0" i="0" u="none" strike="noStrike" kern="1200" cap="none" spc="0" normalizeH="0" baseline="0" noProof="0" dirty="0" err="1">
                <a:ln>
                  <a:noFill/>
                </a:ln>
                <a:solidFill>
                  <a:srgbClr val="595959"/>
                </a:solidFill>
                <a:effectLst/>
                <a:uLnTx/>
                <a:uFillTx/>
                <a:latin typeface="Comic Sans MS" panose="030F0702030302020204" pitchFamily="66" charset="0"/>
              </a:rPr>
              <a:t>ine</a:t>
            </a:r>
            <a:r>
              <a:rPr kumimoji="0" lang="en-GB" sz="2400" b="0" i="0" u="none" strike="noStrike" kern="1200" cap="none" spc="0" normalizeH="0" baseline="0" noProof="0" dirty="0">
                <a:ln>
                  <a:noFill/>
                </a:ln>
                <a:solidFill>
                  <a:srgbClr val="595959"/>
                </a:solidFill>
                <a:effectLst/>
                <a:uLnTx/>
                <a:uFillTx/>
                <a:latin typeface="Comic Sans MS" panose="030F0702030302020204" pitchFamily="66" charset="0"/>
              </a:rPr>
              <a:t> motor activities</a:t>
            </a:r>
            <a:endParaRPr lang="en-GB" sz="2400" dirty="0">
              <a:solidFill>
                <a:srgbClr val="595959"/>
              </a:solidFill>
              <a:latin typeface="Comic Sans MS" panose="030F0702030302020204" pitchFamily="66" charset="0"/>
            </a:endParaRP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595959"/>
                </a:solidFill>
                <a:effectLst/>
                <a:uLnTx/>
                <a:uFillTx/>
                <a:latin typeface="Comic Sans MS" panose="030F0702030302020204" pitchFamily="66" charset="0"/>
              </a:rPr>
              <a:t>Whole class input </a:t>
            </a:r>
          </a:p>
          <a:p>
            <a:pPr marL="285750" lvl="0" indent="-285750">
              <a:buFont typeface="Arial" panose="020B0604020202020204" pitchFamily="34" charset="0"/>
              <a:buChar char="•"/>
              <a:defRPr/>
            </a:pPr>
            <a:r>
              <a:rPr lang="en-GB" sz="2400" dirty="0">
                <a:solidFill>
                  <a:srgbClr val="595959"/>
                </a:solidFill>
                <a:latin typeface="Comic Sans MS" panose="030F0702030302020204" pitchFamily="66" charset="0"/>
              </a:rPr>
              <a:t>Literacy </a:t>
            </a:r>
          </a:p>
          <a:p>
            <a:pPr marL="285750" lvl="0" indent="-285750">
              <a:buFont typeface="Arial" panose="020B0604020202020204" pitchFamily="34" charset="0"/>
              <a:buChar char="•"/>
              <a:defRPr/>
            </a:pPr>
            <a:r>
              <a:rPr lang="en-GB" sz="2400" dirty="0">
                <a:solidFill>
                  <a:srgbClr val="595959"/>
                </a:solidFill>
                <a:latin typeface="Comic Sans MS" panose="030F0702030302020204" pitchFamily="66" charset="0"/>
              </a:rPr>
              <a:t>C</a:t>
            </a:r>
            <a:r>
              <a:rPr kumimoji="0" lang="en-GB" sz="2400" b="0" i="0" u="none" strike="noStrike" kern="1200" cap="none" spc="0" normalizeH="0" baseline="0" noProof="0" dirty="0" err="1">
                <a:ln>
                  <a:noFill/>
                </a:ln>
                <a:solidFill>
                  <a:srgbClr val="595959"/>
                </a:solidFill>
                <a:effectLst/>
                <a:uLnTx/>
                <a:uFillTx/>
                <a:latin typeface="Comic Sans MS" panose="030F0702030302020204" pitchFamily="66" charset="0"/>
              </a:rPr>
              <a:t>hoosing</a:t>
            </a:r>
            <a:r>
              <a:rPr kumimoji="0" lang="en-GB" sz="2400" b="0" i="0" u="none" strike="noStrike" kern="1200" cap="none" spc="0" normalizeH="0" baseline="0" noProof="0" dirty="0">
                <a:ln>
                  <a:noFill/>
                </a:ln>
                <a:solidFill>
                  <a:srgbClr val="595959"/>
                </a:solidFill>
                <a:effectLst/>
                <a:uLnTx/>
                <a:uFillTx/>
                <a:latin typeface="Comic Sans MS" panose="030F0702030302020204" pitchFamily="66" charset="0"/>
              </a:rPr>
              <a:t> activities </a:t>
            </a:r>
          </a:p>
          <a:p>
            <a:pPr marL="285750" indent="-285750">
              <a:buFont typeface="Arial" panose="020B0604020202020204" pitchFamily="34" charset="0"/>
              <a:buChar char="•"/>
              <a:defRPr/>
            </a:pPr>
            <a:r>
              <a:rPr lang="en-GB" sz="2400" dirty="0">
                <a:solidFill>
                  <a:srgbClr val="595959"/>
                </a:solidFill>
                <a:latin typeface="Comic Sans MS" panose="030F0702030302020204" pitchFamily="66" charset="0"/>
              </a:rPr>
              <a:t>Read Write Inc. </a:t>
            </a:r>
          </a:p>
          <a:p>
            <a:pPr marL="285750" lvl="0" indent="-285750">
              <a:buFont typeface="Arial" panose="020B0604020202020204" pitchFamily="34" charset="0"/>
              <a:buChar char="•"/>
              <a:defRPr/>
            </a:pPr>
            <a:r>
              <a:rPr kumimoji="0" lang="en-GB" sz="2400" b="0" i="0" u="none" strike="noStrike" kern="1200" cap="none" spc="0" normalizeH="0" noProof="0" dirty="0">
                <a:ln>
                  <a:noFill/>
                </a:ln>
                <a:solidFill>
                  <a:srgbClr val="595959"/>
                </a:solidFill>
                <a:effectLst/>
                <a:uLnTx/>
                <a:uFillTx/>
                <a:latin typeface="Comic Sans MS" panose="030F0702030302020204" pitchFamily="66" charset="0"/>
              </a:rPr>
              <a:t>Playtime and </a:t>
            </a:r>
            <a:r>
              <a:rPr lang="en-GB" sz="2400" noProof="0" dirty="0">
                <a:solidFill>
                  <a:srgbClr val="595959"/>
                </a:solidFill>
                <a:latin typeface="Comic Sans MS" panose="030F0702030302020204" pitchFamily="66" charset="0"/>
              </a:rPr>
              <a:t>f</a:t>
            </a:r>
            <a:r>
              <a:rPr lang="en-GB" sz="2400" dirty="0" err="1">
                <a:solidFill>
                  <a:srgbClr val="595959"/>
                </a:solidFill>
                <a:latin typeface="Comic Sans MS" panose="030F0702030302020204" pitchFamily="66" charset="0"/>
              </a:rPr>
              <a:t>ruit</a:t>
            </a:r>
            <a:r>
              <a:rPr lang="en-GB" sz="2400" dirty="0">
                <a:solidFill>
                  <a:srgbClr val="595959"/>
                </a:solidFill>
                <a:latin typeface="Comic Sans MS" panose="030F0702030302020204" pitchFamily="66" charset="0"/>
              </a:rPr>
              <a:t> </a:t>
            </a:r>
            <a:endParaRPr kumimoji="0" lang="en-GB" sz="2400" b="0" i="0" u="none" strike="noStrike" kern="1200" cap="none" spc="0" normalizeH="0" noProof="0" dirty="0">
              <a:ln>
                <a:noFill/>
              </a:ln>
              <a:solidFill>
                <a:srgbClr val="595959"/>
              </a:solidFill>
              <a:effectLst/>
              <a:uLnTx/>
              <a:uFillTx/>
              <a:latin typeface="Comic Sans MS" panose="030F0702030302020204" pitchFamily="66" charset="0"/>
            </a:endParaRPr>
          </a:p>
          <a:p>
            <a:pPr marL="285750" indent="-285750">
              <a:buFont typeface="Arial" panose="020B0604020202020204" pitchFamily="34" charset="0"/>
              <a:buChar char="•"/>
              <a:defRPr/>
            </a:pPr>
            <a:r>
              <a:rPr lang="en-GB" sz="2400" dirty="0">
                <a:solidFill>
                  <a:srgbClr val="595959"/>
                </a:solidFill>
                <a:latin typeface="Comic Sans MS" panose="030F0702030302020204" pitchFamily="66" charset="0"/>
              </a:rPr>
              <a:t>Maths</a:t>
            </a:r>
            <a:endParaRPr kumimoji="0" lang="en-GB" sz="2400" b="0" i="0" u="none" strike="noStrike" kern="1200" cap="none" spc="0" normalizeH="0" baseline="0" noProof="0" dirty="0">
              <a:ln>
                <a:noFill/>
              </a:ln>
              <a:solidFill>
                <a:srgbClr val="595959"/>
              </a:solidFill>
              <a:effectLst/>
              <a:uLnTx/>
              <a:uFillTx/>
              <a:latin typeface="Comic Sans MS" panose="030F0702030302020204" pitchFamily="66" charset="0"/>
            </a:endParaRP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595959"/>
                </a:solidFill>
                <a:effectLst/>
                <a:uLnTx/>
                <a:uFillTx/>
                <a:latin typeface="Comic Sans MS" panose="030F0702030302020204" pitchFamily="66" charset="0"/>
              </a:rPr>
              <a:t>Lunch time</a:t>
            </a:r>
            <a:endParaRPr lang="en-GB" sz="2400" dirty="0">
              <a:solidFill>
                <a:srgbClr val="595959"/>
              </a:solidFill>
              <a:latin typeface="Comic Sans MS" panose="030F0702030302020204" pitchFamily="66" charset="0"/>
            </a:endParaRP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dirty="0">
                <a:solidFill>
                  <a:srgbClr val="595959"/>
                </a:solidFill>
                <a:latin typeface="Comic Sans MS" panose="030F0702030302020204" pitchFamily="66" charset="0"/>
              </a:rPr>
              <a:t>R</a:t>
            </a:r>
            <a:r>
              <a:rPr kumimoji="0" lang="en-GB" sz="2400" b="0" i="0" u="none" strike="noStrike" kern="1200" cap="none" spc="0" normalizeH="0" baseline="0" noProof="0" dirty="0" err="1">
                <a:ln>
                  <a:noFill/>
                </a:ln>
                <a:solidFill>
                  <a:srgbClr val="595959"/>
                </a:solidFill>
                <a:effectLst/>
                <a:uLnTx/>
                <a:uFillTx/>
                <a:latin typeface="Comic Sans MS" panose="030F0702030302020204" pitchFamily="66" charset="0"/>
              </a:rPr>
              <a:t>egisters</a:t>
            </a:r>
            <a:endParaRPr kumimoji="0" lang="en-GB" sz="2400" b="0" i="0" u="none" strike="noStrike" kern="1200" cap="none" spc="0" normalizeH="0" baseline="0" noProof="0" dirty="0">
              <a:ln>
                <a:noFill/>
              </a:ln>
              <a:solidFill>
                <a:srgbClr val="595959"/>
              </a:solidFill>
              <a:effectLst/>
              <a:uLnTx/>
              <a:uFillTx/>
              <a:latin typeface="Comic Sans MS" panose="030F0702030302020204" pitchFamily="66" charset="0"/>
            </a:endParaRP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dirty="0">
                <a:solidFill>
                  <a:srgbClr val="595959"/>
                </a:solidFill>
                <a:latin typeface="Comic Sans MS" panose="030F0702030302020204" pitchFamily="66" charset="0"/>
              </a:rPr>
              <a:t>Input from a</a:t>
            </a:r>
            <a:r>
              <a:rPr kumimoji="0" lang="en-GB" sz="2400" b="0" i="0" u="none" strike="noStrike" kern="1200" cap="none" spc="0" normalizeH="0" baseline="0" noProof="0" dirty="0" err="1">
                <a:ln>
                  <a:noFill/>
                </a:ln>
                <a:solidFill>
                  <a:srgbClr val="595959"/>
                </a:solidFill>
                <a:effectLst/>
                <a:uLnTx/>
                <a:uFillTx/>
                <a:latin typeface="Comic Sans MS" panose="030F0702030302020204" pitchFamily="66" charset="0"/>
              </a:rPr>
              <a:t>nother</a:t>
            </a:r>
            <a:r>
              <a:rPr kumimoji="0" lang="en-GB" sz="2400" b="0" i="0" u="none" strike="noStrike" kern="1200" cap="none" spc="0" normalizeH="0" baseline="0" noProof="0" dirty="0">
                <a:ln>
                  <a:noFill/>
                </a:ln>
                <a:solidFill>
                  <a:srgbClr val="595959"/>
                </a:solidFill>
                <a:effectLst/>
                <a:uLnTx/>
                <a:uFillTx/>
                <a:latin typeface="Comic Sans MS" panose="030F0702030302020204" pitchFamily="66" charset="0"/>
              </a:rPr>
              <a:t> area of the curriculum </a:t>
            </a:r>
            <a:endParaRPr lang="en-GB" sz="2400" dirty="0">
              <a:solidFill>
                <a:srgbClr val="595959"/>
              </a:solidFill>
              <a:latin typeface="Comic Sans MS" panose="030F0702030302020204" pitchFamily="66" charset="0"/>
            </a:endParaRP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595959"/>
                </a:solidFill>
                <a:effectLst/>
                <a:uLnTx/>
                <a:uFillTx/>
                <a:latin typeface="Comic Sans MS" panose="030F0702030302020204" pitchFamily="66" charset="0"/>
              </a:rPr>
              <a:t>Child initiated learning</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dirty="0">
                <a:solidFill>
                  <a:srgbClr val="595959"/>
                </a:solidFill>
                <a:latin typeface="Comic Sans MS" panose="030F0702030302020204" pitchFamily="66" charset="0"/>
              </a:rPr>
              <a:t>S</a:t>
            </a:r>
            <a:r>
              <a:rPr kumimoji="0" lang="en-GB" sz="2400" b="0" i="0" u="none" strike="noStrike" kern="1200" cap="none" spc="0" normalizeH="0" baseline="0" noProof="0" dirty="0">
                <a:ln>
                  <a:noFill/>
                </a:ln>
                <a:solidFill>
                  <a:srgbClr val="595959"/>
                </a:solidFill>
                <a:effectLst/>
                <a:uLnTx/>
                <a:uFillTx/>
                <a:latin typeface="Comic Sans MS" panose="030F0702030302020204" pitchFamily="66" charset="0"/>
              </a:rPr>
              <a:t>tory</a:t>
            </a:r>
            <a:endParaRPr lang="en-GB" sz="2400" dirty="0">
              <a:solidFill>
                <a:srgbClr val="595959"/>
              </a:solidFill>
              <a:latin typeface="Comic Sans MS" panose="030F0702030302020204" pitchFamily="66" charset="0"/>
            </a:endParaRP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595959"/>
                </a:solidFill>
                <a:effectLst/>
                <a:uLnTx/>
                <a:uFillTx/>
                <a:latin typeface="Comic Sans MS" panose="030F0702030302020204" pitchFamily="66" charset="0"/>
              </a:rPr>
              <a:t>Home</a:t>
            </a:r>
            <a:r>
              <a:rPr kumimoji="0" lang="en-GB" sz="2400" b="0" i="0" u="none" strike="noStrike" kern="1200" cap="none" spc="0" normalizeH="0" noProof="0" dirty="0">
                <a:ln>
                  <a:noFill/>
                </a:ln>
                <a:solidFill>
                  <a:srgbClr val="595959"/>
                </a:solidFill>
                <a:effectLst/>
                <a:uLnTx/>
                <a:uFillTx/>
                <a:latin typeface="Comic Sans MS" panose="030F0702030302020204" pitchFamily="66" charset="0"/>
              </a:rPr>
              <a:t> time</a:t>
            </a:r>
            <a:endParaRPr kumimoji="0" lang="en-GB" sz="2400" b="0" i="0" u="none" strike="noStrike" kern="1200" cap="none" spc="0" normalizeH="0" baseline="0" noProof="0" dirty="0">
              <a:ln>
                <a:noFill/>
              </a:ln>
              <a:solidFill>
                <a:srgbClr val="595959"/>
              </a:solidFill>
              <a:effectLst/>
              <a:uLnTx/>
              <a:uFillTx/>
              <a:latin typeface="Comic Sans MS" panose="030F0702030302020204" pitchFamily="66" charset="0"/>
            </a:endParaRPr>
          </a:p>
        </p:txBody>
      </p:sp>
    </p:spTree>
    <p:extLst>
      <p:ext uri="{BB962C8B-B14F-4D97-AF65-F5344CB8AC3E}">
        <p14:creationId xmlns:p14="http://schemas.microsoft.com/office/powerpoint/2010/main" val="15706303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96119" y="276024"/>
            <a:ext cx="121920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In your child’s book bag</a:t>
            </a:r>
          </a:p>
        </p:txBody>
      </p:sp>
      <p:sp>
        <p:nvSpPr>
          <p:cNvPr id="7" name="TextBox 6"/>
          <p:cNvSpPr txBox="1"/>
          <p:nvPr/>
        </p:nvSpPr>
        <p:spPr>
          <a:xfrm>
            <a:off x="1672044" y="5418103"/>
            <a:ext cx="9248503"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2000" b="0" i="0" u="none" strike="noStrike" kern="1200" cap="none" spc="0" normalizeH="0" baseline="0" noProof="0" dirty="0">
              <a:ln>
                <a:noFill/>
              </a:ln>
              <a:solidFill>
                <a:srgbClr val="595959"/>
              </a:solidFill>
              <a:effectLst/>
              <a:uLnTx/>
              <a:uFillTx/>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2000" b="0" i="0" u="none" strike="noStrike" kern="1200" cap="none" spc="0" normalizeH="0" baseline="0" noProof="0" dirty="0">
              <a:ln>
                <a:noFill/>
              </a:ln>
              <a:solidFill>
                <a:srgbClr val="595959"/>
              </a:solidFill>
              <a:effectLst/>
              <a:uLnTx/>
              <a:uFillTx/>
              <a:latin typeface="Comic Sans MS" panose="030F0702030302020204" pitchFamily="66" charset="0"/>
            </a:endParaRPr>
          </a:p>
          <a:p>
            <a:pPr marL="342900" marR="0" lvl="0" indent="-3429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2000" b="0" i="0" u="none" strike="noStrike" kern="1200" cap="none" spc="0" normalizeH="0" baseline="0" noProof="0" dirty="0">
                <a:ln>
                  <a:noFill/>
                </a:ln>
                <a:solidFill>
                  <a:srgbClr val="595959"/>
                </a:solidFill>
                <a:effectLst/>
                <a:uLnTx/>
                <a:uFillTx/>
                <a:latin typeface="Comic Sans MS" panose="030F0702030302020204" pitchFamily="66" charset="0"/>
              </a:rPr>
              <a:t>   Please check your child’s book bag regularly. </a:t>
            </a:r>
            <a:endParaRPr lang="en-GB" altLang="en-US" sz="2000" dirty="0">
              <a:solidFill>
                <a:srgbClr val="595959"/>
              </a:solidFill>
              <a:latin typeface="Comic Sans MS" panose="030F0702030302020204" pitchFamily="66" charset="0"/>
            </a:endParaRPr>
          </a:p>
          <a:p>
            <a:pPr marL="342900" marR="0" lvl="0" indent="-3429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2000" b="0" i="0" u="none" strike="noStrike" kern="1200" cap="none" spc="0" normalizeH="0" baseline="0" noProof="0" dirty="0">
                <a:ln>
                  <a:noFill/>
                </a:ln>
                <a:solidFill>
                  <a:srgbClr val="595959"/>
                </a:solidFill>
                <a:effectLst/>
                <a:uLnTx/>
                <a:uFillTx/>
                <a:latin typeface="Comic Sans MS" panose="030F0702030302020204" pitchFamily="66" charset="0"/>
              </a:rPr>
              <a:t>Please remember to label all of your child’s clothing </a:t>
            </a: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5581" t="7441" r="11971" b="7997"/>
          <a:stretch/>
        </p:blipFill>
        <p:spPr>
          <a:xfrm rot="5400000">
            <a:off x="271937" y="542727"/>
            <a:ext cx="2151899" cy="1655306"/>
          </a:xfrm>
          <a:prstGeom prst="rect">
            <a:avLst/>
          </a:prstGeom>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17524" b="34285"/>
          <a:stretch/>
        </p:blipFill>
        <p:spPr>
          <a:xfrm>
            <a:off x="2776809" y="851708"/>
            <a:ext cx="2547582" cy="920769"/>
          </a:xfrm>
          <a:prstGeom prst="rect">
            <a:avLst/>
          </a:prstGeom>
        </p:spPr>
      </p:pic>
      <p:pic>
        <p:nvPicPr>
          <p:cNvPr id="5" name="Picture 4"/>
          <p:cNvPicPr>
            <a:picLocks noChangeAspect="1"/>
          </p:cNvPicPr>
          <p:nvPr/>
        </p:nvPicPr>
        <p:blipFill rotWithShape="1">
          <a:blip r:embed="rId5" cstate="print">
            <a:extLst>
              <a:ext uri="{28A0092B-C50C-407E-A947-70E740481C1C}">
                <a14:useLocalDpi xmlns:a14="http://schemas.microsoft.com/office/drawing/2010/main" val="0"/>
              </a:ext>
            </a:extLst>
          </a:blip>
          <a:srcRect l="3618" t="7428" r="5525" b="8572"/>
          <a:stretch/>
        </p:blipFill>
        <p:spPr>
          <a:xfrm>
            <a:off x="8255727" y="442947"/>
            <a:ext cx="2185316" cy="1515290"/>
          </a:xfrm>
          <a:prstGeom prst="rect">
            <a:avLst/>
          </a:prstGeom>
        </p:spPr>
      </p:pic>
      <p:pic>
        <p:nvPicPr>
          <p:cNvPr id="9" name="Picture 8"/>
          <p:cNvPicPr>
            <a:picLocks noChangeAspect="1"/>
          </p:cNvPicPr>
          <p:nvPr/>
        </p:nvPicPr>
        <p:blipFill rotWithShape="1">
          <a:blip r:embed="rId6" cstate="print">
            <a:extLst>
              <a:ext uri="{28A0092B-C50C-407E-A947-70E740481C1C}">
                <a14:useLocalDpi xmlns:a14="http://schemas.microsoft.com/office/drawing/2010/main" val="0"/>
              </a:ext>
            </a:extLst>
          </a:blip>
          <a:srcRect t="7048" r="5667"/>
          <a:stretch/>
        </p:blipFill>
        <p:spPr>
          <a:xfrm>
            <a:off x="5650389" y="778996"/>
            <a:ext cx="2161199" cy="1597171"/>
          </a:xfrm>
          <a:prstGeom prst="rect">
            <a:avLst/>
          </a:prstGeom>
        </p:spPr>
      </p:pic>
      <p:pic>
        <p:nvPicPr>
          <p:cNvPr id="10" name="Picture 9"/>
          <p:cNvPicPr>
            <a:picLocks noChangeAspect="1"/>
          </p:cNvPicPr>
          <p:nvPr/>
        </p:nvPicPr>
        <p:blipFill rotWithShape="1">
          <a:blip r:embed="rId7" cstate="print">
            <a:extLst>
              <a:ext uri="{28A0092B-C50C-407E-A947-70E740481C1C}">
                <a14:useLocalDpi xmlns:a14="http://schemas.microsoft.com/office/drawing/2010/main" val="0"/>
              </a:ext>
            </a:extLst>
          </a:blip>
          <a:srcRect l="4350" t="3905" r="6126" b="9238"/>
          <a:stretch/>
        </p:blipFill>
        <p:spPr>
          <a:xfrm>
            <a:off x="9398118" y="2077502"/>
            <a:ext cx="2423767" cy="1763678"/>
          </a:xfrm>
          <a:prstGeom prst="rect">
            <a:avLst/>
          </a:prstGeom>
        </p:spPr>
      </p:pic>
      <p:pic>
        <p:nvPicPr>
          <p:cNvPr id="11" name="Picture 10"/>
          <p:cNvPicPr>
            <a:picLocks noChangeAspect="1"/>
          </p:cNvPicPr>
          <p:nvPr/>
        </p:nvPicPr>
        <p:blipFill rotWithShape="1">
          <a:blip r:embed="rId8" cstate="print">
            <a:extLst>
              <a:ext uri="{28A0092B-C50C-407E-A947-70E740481C1C}">
                <a14:useLocalDpi xmlns:a14="http://schemas.microsoft.com/office/drawing/2010/main" val="0"/>
              </a:ext>
            </a:extLst>
          </a:blip>
          <a:srcRect l="4047" t="6666" r="6667" b="9524"/>
          <a:stretch/>
        </p:blipFill>
        <p:spPr>
          <a:xfrm>
            <a:off x="6787520" y="2486072"/>
            <a:ext cx="2283267" cy="1607420"/>
          </a:xfrm>
          <a:prstGeom prst="rect">
            <a:avLst/>
          </a:prstGeom>
        </p:spPr>
      </p:pic>
      <p:pic>
        <p:nvPicPr>
          <p:cNvPr id="12" name="Picture 11"/>
          <p:cNvPicPr>
            <a:picLocks noChangeAspect="1"/>
          </p:cNvPicPr>
          <p:nvPr/>
        </p:nvPicPr>
        <p:blipFill rotWithShape="1">
          <a:blip r:embed="rId9" cstate="print">
            <a:extLst>
              <a:ext uri="{28A0092B-C50C-407E-A947-70E740481C1C}">
                <a14:useLocalDpi xmlns:a14="http://schemas.microsoft.com/office/drawing/2010/main" val="0"/>
              </a:ext>
            </a:extLst>
          </a:blip>
          <a:srcRect l="6475" t="7428" r="2238" b="6857"/>
          <a:stretch/>
        </p:blipFill>
        <p:spPr>
          <a:xfrm>
            <a:off x="9452574" y="4093418"/>
            <a:ext cx="2534512" cy="1784868"/>
          </a:xfrm>
          <a:prstGeom prst="rect">
            <a:avLst/>
          </a:prstGeom>
        </p:spPr>
      </p:pic>
      <p:pic>
        <p:nvPicPr>
          <p:cNvPr id="13" name="Picture 12"/>
          <p:cNvPicPr>
            <a:picLocks noChangeAspect="1"/>
          </p:cNvPicPr>
          <p:nvPr/>
        </p:nvPicPr>
        <p:blipFill rotWithShape="1">
          <a:blip r:embed="rId10" cstate="print">
            <a:extLst>
              <a:ext uri="{28A0092B-C50C-407E-A947-70E740481C1C}">
                <a14:useLocalDpi xmlns:a14="http://schemas.microsoft.com/office/drawing/2010/main" val="0"/>
              </a:ext>
            </a:extLst>
          </a:blip>
          <a:srcRect l="2619" t="8570" r="2666" b="6095"/>
          <a:stretch/>
        </p:blipFill>
        <p:spPr>
          <a:xfrm>
            <a:off x="6419257" y="4256046"/>
            <a:ext cx="2651530" cy="1791683"/>
          </a:xfrm>
          <a:prstGeom prst="rect">
            <a:avLst/>
          </a:prstGeom>
        </p:spPr>
      </p:pic>
      <p:pic>
        <p:nvPicPr>
          <p:cNvPr id="14" name="Picture 13"/>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5400000">
            <a:off x="2217935" y="2320335"/>
            <a:ext cx="2420981" cy="1815736"/>
          </a:xfrm>
          <a:prstGeom prst="rect">
            <a:avLst/>
          </a:prstGeom>
        </p:spPr>
      </p:pic>
      <p:pic>
        <p:nvPicPr>
          <p:cNvPr id="15" name="Picture 14"/>
          <p:cNvPicPr>
            <a:picLocks noChangeAspect="1"/>
          </p:cNvPicPr>
          <p:nvPr/>
        </p:nvPicPr>
        <p:blipFill rotWithShape="1">
          <a:blip r:embed="rId12" cstate="print">
            <a:extLst>
              <a:ext uri="{28A0092B-C50C-407E-A947-70E740481C1C}">
                <a14:useLocalDpi xmlns:a14="http://schemas.microsoft.com/office/drawing/2010/main" val="0"/>
              </a:ext>
            </a:extLst>
          </a:blip>
          <a:srcRect b="8434"/>
          <a:stretch/>
        </p:blipFill>
        <p:spPr>
          <a:xfrm rot="5400000">
            <a:off x="4101517" y="2821070"/>
            <a:ext cx="2680167" cy="1840594"/>
          </a:xfrm>
          <a:prstGeom prst="rect">
            <a:avLst/>
          </a:prstGeom>
        </p:spPr>
      </p:pic>
      <p:pic>
        <p:nvPicPr>
          <p:cNvPr id="16" name="Picture 15"/>
          <p:cNvPicPr>
            <a:picLocks noChangeAspect="1"/>
          </p:cNvPicPr>
          <p:nvPr/>
        </p:nvPicPr>
        <p:blipFill rotWithShape="1">
          <a:blip r:embed="rId13" cstate="print">
            <a:extLst>
              <a:ext uri="{28A0092B-C50C-407E-A947-70E740481C1C}">
                <a14:useLocalDpi xmlns:a14="http://schemas.microsoft.com/office/drawing/2010/main" val="0"/>
              </a:ext>
            </a:extLst>
          </a:blip>
          <a:srcRect t="31238" b="43238"/>
          <a:stretch/>
        </p:blipFill>
        <p:spPr>
          <a:xfrm>
            <a:off x="539252" y="4852677"/>
            <a:ext cx="4757009" cy="910628"/>
          </a:xfrm>
          <a:prstGeom prst="rect">
            <a:avLst/>
          </a:prstGeom>
        </p:spPr>
      </p:pic>
      <p:pic>
        <p:nvPicPr>
          <p:cNvPr id="17" name="Picture 16"/>
          <p:cNvPicPr>
            <a:picLocks noChangeAspect="1"/>
          </p:cNvPicPr>
          <p:nvPr/>
        </p:nvPicPr>
        <p:blipFill rotWithShape="1">
          <a:blip r:embed="rId14" cstate="print">
            <a:extLst>
              <a:ext uri="{28A0092B-C50C-407E-A947-70E740481C1C}">
                <a14:useLocalDpi xmlns:a14="http://schemas.microsoft.com/office/drawing/2010/main" val="0"/>
              </a:ext>
            </a:extLst>
          </a:blip>
          <a:srcRect l="6476" t="8191"/>
          <a:stretch/>
        </p:blipFill>
        <p:spPr>
          <a:xfrm rot="5400000">
            <a:off x="377595" y="2797528"/>
            <a:ext cx="2223353" cy="1636949"/>
          </a:xfrm>
          <a:prstGeom prst="rect">
            <a:avLst/>
          </a:prstGeom>
        </p:spPr>
      </p:pic>
      <p:sp>
        <p:nvSpPr>
          <p:cNvPr id="18" name="Rectangle 17"/>
          <p:cNvSpPr/>
          <p:nvPr/>
        </p:nvSpPr>
        <p:spPr>
          <a:xfrm>
            <a:off x="1086629" y="2018220"/>
            <a:ext cx="585415" cy="26778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860919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28B7A-CE3B-21B9-75BE-EFED43AEC600}"/>
              </a:ext>
            </a:extLst>
          </p:cNvPr>
          <p:cNvSpPr>
            <a:spLocks noGrp="1"/>
          </p:cNvSpPr>
          <p:nvPr>
            <p:ph type="title"/>
          </p:nvPr>
        </p:nvSpPr>
        <p:spPr>
          <a:xfrm>
            <a:off x="168397" y="68697"/>
            <a:ext cx="11855206" cy="614262"/>
          </a:xfrm>
        </p:spPr>
        <p:txBody>
          <a:bodyPr vert="horz" lIns="91440" tIns="45720" rIns="91440" bIns="45720" rtlCol="0" anchor="b">
            <a:normAutofit/>
          </a:bodyPr>
          <a:lstStyle/>
          <a:p>
            <a:pPr algn="ctr"/>
            <a:r>
              <a:rPr lang="en-US" dirty="0">
                <a:latin typeface="Comic Sans MS" panose="030F0702030302020204" pitchFamily="66" charset="0"/>
              </a:rPr>
              <a:t>Achievements outside of school</a:t>
            </a:r>
            <a:endParaRPr lang="en-GB" dirty="0">
              <a:latin typeface="Comic Sans MS" panose="030F0702030302020204" pitchFamily="66" charset="0"/>
            </a:endParaRPr>
          </a:p>
        </p:txBody>
      </p:sp>
      <p:sp>
        <p:nvSpPr>
          <p:cNvPr id="10" name="TextBox 9"/>
          <p:cNvSpPr txBox="1"/>
          <p:nvPr/>
        </p:nvSpPr>
        <p:spPr>
          <a:xfrm>
            <a:off x="168397" y="1088135"/>
            <a:ext cx="6502033" cy="3828495"/>
          </a:xfrm>
          <a:prstGeom prst="rect">
            <a:avLst/>
          </a:prstGeom>
        </p:spPr>
        <p:txBody>
          <a:bodyPr vert="horz" lIns="91440" tIns="45720" rIns="91440" bIns="45720" rtlCol="0">
            <a:normAutofit fontScale="85000" lnSpcReduction="10000"/>
          </a:bodyPr>
          <a:lstStyle/>
          <a:p>
            <a:pPr marL="274320" marR="0" lvl="0" indent="-228600" fontAlgn="auto">
              <a:lnSpc>
                <a:spcPct val="90000"/>
              </a:lnSpc>
              <a:spcBef>
                <a:spcPts val="1800"/>
              </a:spcBef>
              <a:spcAft>
                <a:spcPts val="0"/>
              </a:spcAft>
              <a:buClrTx/>
              <a:buSzPct val="80000"/>
              <a:buFont typeface="Wingdings" panose="05000000000000000000" pitchFamily="2" charset="2"/>
              <a:buChar char="§"/>
              <a:tabLst/>
              <a:defRPr/>
            </a:pPr>
            <a:r>
              <a:rPr kumimoji="0" lang="en-US" altLang="en-US" sz="2200" b="0" i="0" u="none" strike="noStrike" cap="none" spc="0" normalizeH="0" baseline="0" noProof="0" dirty="0">
                <a:ln>
                  <a:noFill/>
                </a:ln>
                <a:effectLst/>
                <a:uLnTx/>
                <a:uFillTx/>
                <a:latin typeface="Comic Sans MS" panose="030F0702030302020204" pitchFamily="66" charset="0"/>
              </a:rPr>
              <a:t>We know your children do a lot of wonderful things outside of school and we would love to be able to share these within school. </a:t>
            </a:r>
          </a:p>
          <a:p>
            <a:pPr marL="274320" marR="0" lvl="0" indent="-228600" fontAlgn="auto">
              <a:lnSpc>
                <a:spcPct val="90000"/>
              </a:lnSpc>
              <a:spcBef>
                <a:spcPts val="1800"/>
              </a:spcBef>
              <a:spcAft>
                <a:spcPts val="0"/>
              </a:spcAft>
              <a:buClrTx/>
              <a:buSzPct val="80000"/>
              <a:buFont typeface="Wingdings" panose="05000000000000000000" pitchFamily="2" charset="2"/>
              <a:buChar char="§"/>
              <a:tabLst/>
              <a:defRPr/>
            </a:pPr>
            <a:endParaRPr lang="en-US" altLang="en-US" sz="100" dirty="0">
              <a:latin typeface="Comic Sans MS" panose="030F0702030302020204" pitchFamily="66" charset="0"/>
            </a:endParaRPr>
          </a:p>
          <a:p>
            <a:pPr marL="274320" lvl="0" indent="-228600">
              <a:lnSpc>
                <a:spcPct val="90000"/>
              </a:lnSpc>
              <a:spcBef>
                <a:spcPts val="1800"/>
              </a:spcBef>
              <a:buSzPct val="80000"/>
              <a:buFont typeface="Wingdings" panose="05000000000000000000" pitchFamily="2" charset="2"/>
              <a:buChar char="§"/>
              <a:defRPr/>
            </a:pPr>
            <a:r>
              <a:rPr kumimoji="0" lang="en-US" altLang="en-US" sz="2200" b="0" i="0" u="none" strike="noStrike" cap="none" spc="0" normalizeH="0" baseline="0" noProof="0" dirty="0">
                <a:ln>
                  <a:noFill/>
                </a:ln>
                <a:effectLst/>
                <a:uLnTx/>
                <a:uFillTx/>
                <a:latin typeface="Comic Sans MS" panose="030F0702030302020204" pitchFamily="66" charset="0"/>
              </a:rPr>
              <a:t>When your child does something that you feel should be celebrated, please </a:t>
            </a:r>
            <a:r>
              <a:rPr lang="en-US" altLang="en-US" sz="2200" dirty="0">
                <a:latin typeface="Comic Sans MS" panose="030F0702030302020204" pitchFamily="66" charset="0"/>
              </a:rPr>
              <a:t>send these achievements to our Reception email address.</a:t>
            </a:r>
          </a:p>
          <a:p>
            <a:pPr marL="274320" lvl="0" indent="-228600">
              <a:lnSpc>
                <a:spcPct val="90000"/>
              </a:lnSpc>
              <a:spcBef>
                <a:spcPts val="1800"/>
              </a:spcBef>
              <a:buSzPct val="80000"/>
              <a:buFont typeface="Wingdings" panose="05000000000000000000" pitchFamily="2" charset="2"/>
              <a:buChar char="§"/>
              <a:defRPr/>
            </a:pPr>
            <a:endParaRPr lang="en-US" altLang="en-US" sz="100" dirty="0">
              <a:latin typeface="Comic Sans MS" panose="030F0702030302020204" pitchFamily="66" charset="0"/>
            </a:endParaRPr>
          </a:p>
          <a:p>
            <a:pPr marL="274320" marR="0" lvl="0" indent="-228600" fontAlgn="auto">
              <a:lnSpc>
                <a:spcPct val="90000"/>
              </a:lnSpc>
              <a:spcBef>
                <a:spcPts val="1800"/>
              </a:spcBef>
              <a:spcAft>
                <a:spcPts val="0"/>
              </a:spcAft>
              <a:buClrTx/>
              <a:buSzPct val="80000"/>
              <a:buFont typeface="Wingdings" panose="05000000000000000000" pitchFamily="2" charset="2"/>
              <a:buChar char="§"/>
              <a:tabLst/>
              <a:defRPr/>
            </a:pPr>
            <a:r>
              <a:rPr kumimoji="0" lang="en-US" altLang="en-US" sz="2200" b="0" i="0" u="none" strike="noStrike" cap="none" spc="0" normalizeH="0" baseline="0" noProof="0" dirty="0">
                <a:ln>
                  <a:noFill/>
                </a:ln>
                <a:effectLst/>
                <a:uLnTx/>
                <a:uFillTx/>
                <a:latin typeface="Comic Sans MS" panose="030F0702030302020204" pitchFamily="66" charset="0"/>
              </a:rPr>
              <a:t>Examples of</a:t>
            </a:r>
            <a:r>
              <a:rPr kumimoji="0" lang="en-US" altLang="en-US" sz="2200" b="0" i="0" u="none" strike="noStrike" cap="none" spc="0" normalizeH="0" noProof="0" dirty="0">
                <a:ln>
                  <a:noFill/>
                </a:ln>
                <a:effectLst/>
                <a:uLnTx/>
                <a:uFillTx/>
                <a:latin typeface="Comic Sans MS" panose="030F0702030302020204" pitchFamily="66" charset="0"/>
              </a:rPr>
              <a:t> these shareable moments could be, your child </a:t>
            </a:r>
            <a:r>
              <a:rPr lang="en-US" altLang="en-US" sz="2200" dirty="0">
                <a:latin typeface="Comic Sans MS" panose="030F0702030302020204" pitchFamily="66" charset="0"/>
              </a:rPr>
              <a:t>rode</a:t>
            </a:r>
            <a:r>
              <a:rPr kumimoji="0" lang="en-US" altLang="en-US" sz="2200" b="0" i="0" u="none" strike="noStrike" cap="none" spc="0" normalizeH="0" noProof="0" dirty="0">
                <a:ln>
                  <a:noFill/>
                </a:ln>
                <a:effectLst/>
                <a:uLnTx/>
                <a:uFillTx/>
                <a:latin typeface="Comic Sans MS" panose="030F0702030302020204" pitchFamily="66" charset="0"/>
              </a:rPr>
              <a:t> their bike without </a:t>
            </a:r>
            <a:r>
              <a:rPr kumimoji="0" lang="en-US" altLang="en-US" sz="2200" b="0" i="0" u="none" strike="noStrike" cap="none" spc="0" normalizeH="0" noProof="0" dirty="0" err="1">
                <a:ln>
                  <a:noFill/>
                </a:ln>
                <a:effectLst/>
                <a:uLnTx/>
                <a:uFillTx/>
                <a:latin typeface="Comic Sans MS" panose="030F0702030302020204" pitchFamily="66" charset="0"/>
              </a:rPr>
              <a:t>stabilisers</a:t>
            </a:r>
            <a:r>
              <a:rPr kumimoji="0" lang="en-US" altLang="en-US" sz="2200" b="0" i="0" u="none" strike="noStrike" cap="none" spc="0" normalizeH="0" noProof="0" dirty="0">
                <a:ln>
                  <a:noFill/>
                </a:ln>
                <a:effectLst/>
                <a:uLnTx/>
                <a:uFillTx/>
                <a:latin typeface="Comic Sans MS" panose="030F0702030302020204" pitchFamily="66" charset="0"/>
              </a:rPr>
              <a:t>, they joined a club, or they ate a new vegetable.</a:t>
            </a:r>
          </a:p>
          <a:p>
            <a:pPr marL="274320" marR="0" lvl="0" indent="-228600" fontAlgn="auto">
              <a:lnSpc>
                <a:spcPct val="90000"/>
              </a:lnSpc>
              <a:spcBef>
                <a:spcPts val="1800"/>
              </a:spcBef>
              <a:spcAft>
                <a:spcPts val="0"/>
              </a:spcAft>
              <a:buClrTx/>
              <a:buSzPct val="80000"/>
              <a:buFont typeface="Wingdings" panose="05000000000000000000" pitchFamily="2" charset="2"/>
              <a:buChar char="§"/>
              <a:tabLst/>
              <a:defRPr/>
            </a:pPr>
            <a:endParaRPr lang="en-US" altLang="en-US" sz="100" baseline="0" dirty="0">
              <a:latin typeface="Comic Sans MS" panose="030F0702030302020204" pitchFamily="66" charset="0"/>
            </a:endParaRPr>
          </a:p>
          <a:p>
            <a:pPr marL="274320" marR="0" lvl="0" indent="-228600" fontAlgn="auto">
              <a:lnSpc>
                <a:spcPct val="90000"/>
              </a:lnSpc>
              <a:spcBef>
                <a:spcPts val="1800"/>
              </a:spcBef>
              <a:spcAft>
                <a:spcPts val="0"/>
              </a:spcAft>
              <a:buClrTx/>
              <a:buSzPct val="80000"/>
              <a:buFont typeface="Wingdings" panose="05000000000000000000" pitchFamily="2" charset="2"/>
              <a:buChar char="§"/>
              <a:tabLst/>
              <a:defRPr/>
            </a:pPr>
            <a:r>
              <a:rPr kumimoji="0" lang="en-US" altLang="en-US" sz="2200" b="0" i="0" u="none" strike="noStrike" cap="none" spc="0" normalizeH="0" noProof="0" dirty="0">
                <a:ln>
                  <a:noFill/>
                </a:ln>
                <a:effectLst/>
                <a:uLnTx/>
                <a:uFillTx/>
                <a:latin typeface="Comic Sans MS" panose="030F0702030302020204" pitchFamily="66" charset="0"/>
              </a:rPr>
              <a:t>Please feel free to send us photos etc. to share too!</a:t>
            </a:r>
            <a:endParaRPr kumimoji="0" lang="en-US" altLang="en-US" sz="2200" b="0" i="0" u="none" strike="noStrike" cap="none" spc="0" normalizeH="0" baseline="0" noProof="0" dirty="0">
              <a:ln>
                <a:noFill/>
              </a:ln>
              <a:effectLst/>
              <a:uLnTx/>
              <a:uFillTx/>
              <a:latin typeface="Comic Sans MS" panose="030F0702030302020204" pitchFamily="66" charset="0"/>
            </a:endParaRPr>
          </a:p>
          <a:p>
            <a:pPr marL="274320" marR="0" lvl="0" indent="-228600" fontAlgn="auto">
              <a:lnSpc>
                <a:spcPct val="90000"/>
              </a:lnSpc>
              <a:spcBef>
                <a:spcPts val="1800"/>
              </a:spcBef>
              <a:spcAft>
                <a:spcPts val="0"/>
              </a:spcAft>
              <a:buClrTx/>
              <a:buSzPct val="80000"/>
              <a:buFont typeface="Wingdings" panose="05000000000000000000" pitchFamily="2" charset="2"/>
              <a:buChar char="§"/>
              <a:tabLst/>
              <a:defRPr/>
            </a:pPr>
            <a:endParaRPr kumimoji="0" lang="en-US" altLang="en-US" sz="1300" b="0" i="0" u="none" strike="noStrike" cap="none" spc="0" normalizeH="0" baseline="0" noProof="0" dirty="0">
              <a:ln>
                <a:noFill/>
              </a:ln>
              <a:effectLst/>
              <a:uLnTx/>
              <a:uFillTx/>
            </a:endParaRPr>
          </a:p>
        </p:txBody>
      </p:sp>
      <p:pic>
        <p:nvPicPr>
          <p:cNvPr id="1026" name="Picture 2" descr="Child Achievement Symbol Stock Photos ...">
            <a:extLst>
              <a:ext uri="{FF2B5EF4-FFF2-40B4-BE49-F238E27FC236}">
                <a16:creationId xmlns:a16="http://schemas.microsoft.com/office/drawing/2014/main" id="{6271C4FD-D4E9-C506-7B64-CDE3C4AD58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4889" r="2889" b="1"/>
          <a:stretch>
            <a:fillRect/>
          </a:stretch>
        </p:blipFill>
        <p:spPr bwMode="auto">
          <a:xfrm>
            <a:off x="7008813" y="1600200"/>
            <a:ext cx="4572000" cy="4114800"/>
          </a:xfrm>
          <a:prstGeom prst="rect">
            <a:avLst/>
          </a:prstGeom>
          <a:solidFill>
            <a:srgbClr val="FFFFFF"/>
          </a:solidFill>
        </p:spPr>
      </p:pic>
    </p:spTree>
    <p:extLst>
      <p:ext uri="{BB962C8B-B14F-4D97-AF65-F5344CB8AC3E}">
        <p14:creationId xmlns:p14="http://schemas.microsoft.com/office/powerpoint/2010/main" val="30954755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b="1" dirty="0">
                <a:latin typeface="Comic Sans MS" panose="030F0702030302020204" pitchFamily="66" charset="0"/>
              </a:rPr>
              <a:t>Homework</a:t>
            </a:r>
          </a:p>
        </p:txBody>
      </p:sp>
      <p:sp>
        <p:nvSpPr>
          <p:cNvPr id="3" name="Content Placeholder 2"/>
          <p:cNvSpPr>
            <a:spLocks noGrp="1"/>
          </p:cNvSpPr>
          <p:nvPr>
            <p:ph idx="1"/>
          </p:nvPr>
        </p:nvSpPr>
        <p:spPr>
          <a:xfrm>
            <a:off x="1280750" y="1600200"/>
            <a:ext cx="9372600" cy="4114800"/>
          </a:xfrm>
        </p:spPr>
        <p:txBody>
          <a:bodyPr/>
          <a:lstStyle/>
          <a:p>
            <a:r>
              <a:rPr lang="en-GB" sz="3200" dirty="0">
                <a:latin typeface="Comic Sans MS" panose="030F0702030302020204" pitchFamily="66" charset="0"/>
              </a:rPr>
              <a:t>Read with an adult at home 3 times a week.</a:t>
            </a:r>
          </a:p>
          <a:p>
            <a:r>
              <a:rPr lang="en-GB" sz="3200" dirty="0">
                <a:latin typeface="Comic Sans MS" panose="030F0702030302020204" pitchFamily="66" charset="0"/>
              </a:rPr>
              <a:t>Practise Group words once a week.</a:t>
            </a:r>
          </a:p>
          <a:p>
            <a:r>
              <a:rPr lang="en-GB" sz="3200" dirty="0">
                <a:latin typeface="Comic Sans MS" panose="030F0702030302020204" pitchFamily="66" charset="0"/>
              </a:rPr>
              <a:t>Creative homework once a week.</a:t>
            </a:r>
          </a:p>
          <a:p>
            <a:endParaRPr lang="en-GB" dirty="0"/>
          </a:p>
        </p:txBody>
      </p:sp>
    </p:spTree>
    <p:extLst>
      <p:ext uri="{BB962C8B-B14F-4D97-AF65-F5344CB8AC3E}">
        <p14:creationId xmlns:p14="http://schemas.microsoft.com/office/powerpoint/2010/main" val="21325083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0" y="336251"/>
            <a:ext cx="1219199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Learning to read and write</a:t>
            </a:r>
          </a:p>
        </p:txBody>
      </p:sp>
      <p:sp>
        <p:nvSpPr>
          <p:cNvPr id="9" name="Rectangle 8"/>
          <p:cNvSpPr/>
          <p:nvPr/>
        </p:nvSpPr>
        <p:spPr>
          <a:xfrm>
            <a:off x="587828" y="1132495"/>
            <a:ext cx="758190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400" b="1" i="0" u="sng"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How will my child be taught to read?</a:t>
            </a:r>
            <a:endParaRPr kumimoji="0" lang="en-GB" sz="2400" b="0" i="0" u="none" strike="noStrike" kern="1200" cap="none" spc="0" normalizeH="0" baseline="0" noProof="0" dirty="0">
              <a:ln>
                <a:noFill/>
              </a:ln>
              <a:solidFill>
                <a:srgbClr val="595959"/>
              </a:solidFill>
              <a:effectLst/>
              <a:uLnTx/>
              <a:uFillTx/>
              <a:latin typeface="Euphemia"/>
              <a:ea typeface="+mn-ea"/>
              <a:cs typeface="+mn-cs"/>
            </a:endParaRPr>
          </a:p>
        </p:txBody>
      </p:sp>
      <p:sp>
        <p:nvSpPr>
          <p:cNvPr id="10" name="Rectangle 9"/>
          <p:cNvSpPr/>
          <p:nvPr/>
        </p:nvSpPr>
        <p:spPr>
          <a:xfrm>
            <a:off x="587828" y="1732393"/>
            <a:ext cx="11134271" cy="3637919"/>
          </a:xfrm>
          <a:prstGeom prst="rect">
            <a:avLst/>
          </a:prstGeom>
        </p:spPr>
        <p:txBody>
          <a:bodyPr wrap="square">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en-GB" altLang="en-US"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In school, we follow Read Write Inc. There are some videos to explain this in more detail, available by</a:t>
            </a:r>
            <a:r>
              <a:rPr kumimoji="0" lang="en-GB" altLang="en-US" sz="2400" b="0" i="0" u="none" strike="noStrike" kern="1200" cap="none" spc="0" normalizeH="0" noProof="0" dirty="0">
                <a:ln>
                  <a:noFill/>
                </a:ln>
                <a:solidFill>
                  <a:srgbClr val="595959"/>
                </a:solidFill>
                <a:effectLst/>
                <a:uLnTx/>
                <a:uFillTx/>
                <a:latin typeface="Comic Sans MS" panose="030F0702030302020204" pitchFamily="66" charset="0"/>
                <a:ea typeface="+mn-ea"/>
                <a:cs typeface="+mn-cs"/>
              </a:rPr>
              <a:t> searching Read Write </a:t>
            </a:r>
            <a:r>
              <a:rPr kumimoji="0" lang="en-GB" altLang="en-US" sz="2400" b="0" i="0" u="none" strike="noStrike" kern="1200" cap="none" spc="0" normalizeH="0" noProof="0" dirty="0" err="1">
                <a:ln>
                  <a:noFill/>
                </a:ln>
                <a:solidFill>
                  <a:srgbClr val="595959"/>
                </a:solidFill>
                <a:effectLst/>
                <a:uLnTx/>
                <a:uFillTx/>
                <a:latin typeface="Comic Sans MS" panose="030F0702030302020204" pitchFamily="66" charset="0"/>
                <a:ea typeface="+mn-ea"/>
                <a:cs typeface="+mn-cs"/>
              </a:rPr>
              <a:t>Inc</a:t>
            </a:r>
            <a:r>
              <a:rPr kumimoji="0" lang="en-GB" altLang="en-US" sz="2400" b="0" i="0" u="none" strike="noStrike" kern="1200" cap="none" spc="0" normalizeH="0" noProof="0" dirty="0">
                <a:ln>
                  <a:noFill/>
                </a:ln>
                <a:solidFill>
                  <a:srgbClr val="595959"/>
                </a:solidFill>
                <a:effectLst/>
                <a:uLnTx/>
                <a:uFillTx/>
                <a:latin typeface="Comic Sans MS" panose="030F0702030302020204" pitchFamily="66" charset="0"/>
                <a:ea typeface="+mn-ea"/>
                <a:cs typeface="+mn-cs"/>
              </a:rPr>
              <a:t> online</a:t>
            </a:r>
            <a:r>
              <a:rPr kumimoji="0" lang="en-GB" altLang="en-US"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 </a:t>
            </a:r>
          </a:p>
          <a:p>
            <a:pPr marL="0" marR="0" lvl="0" indent="0" algn="l" defTabSz="914400" rtl="0" eaLnBrk="1" fontAlgn="auto" latinLnBrk="0" hangingPunct="1">
              <a:lnSpc>
                <a:spcPct val="80000"/>
              </a:lnSpc>
              <a:spcBef>
                <a:spcPts val="0"/>
              </a:spcBef>
              <a:spcAft>
                <a:spcPts val="0"/>
              </a:spcAft>
              <a:buClrTx/>
              <a:buSzTx/>
              <a:buFontTx/>
              <a:buNone/>
              <a:tabLst/>
              <a:defRPr/>
            </a:pPr>
            <a:endParaRPr kumimoji="0" lang="en-GB" altLang="en-US"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80000"/>
              </a:lnSpc>
              <a:spcBef>
                <a:spcPts val="0"/>
              </a:spcBef>
              <a:spcAft>
                <a:spcPts val="0"/>
              </a:spcAft>
              <a:buClrTx/>
              <a:buSzTx/>
              <a:buFontTx/>
              <a:buNone/>
              <a:tabLst/>
              <a:defRPr/>
            </a:pPr>
            <a:r>
              <a:rPr kumimoji="0" lang="en-GB" altLang="en-US"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	What is phonics?</a:t>
            </a:r>
          </a:p>
          <a:p>
            <a:pPr marL="0" marR="0" lvl="0" indent="0" algn="l" defTabSz="914400" rtl="0" eaLnBrk="1" fontAlgn="auto" latinLnBrk="0" hangingPunct="1">
              <a:lnSpc>
                <a:spcPct val="80000"/>
              </a:lnSpc>
              <a:spcBef>
                <a:spcPts val="0"/>
              </a:spcBef>
              <a:spcAft>
                <a:spcPts val="0"/>
              </a:spcAft>
              <a:buClrTx/>
              <a:buSzTx/>
              <a:buFontTx/>
              <a:buNone/>
              <a:tabLst/>
              <a:defRPr/>
            </a:pPr>
            <a:endParaRPr kumimoji="0" lang="en-GB" altLang="en-US"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80000"/>
              </a:lnSpc>
              <a:spcBef>
                <a:spcPts val="0"/>
              </a:spcBef>
              <a:spcAft>
                <a:spcPts val="0"/>
              </a:spcAft>
              <a:buClrTx/>
              <a:buSzTx/>
              <a:buFontTx/>
              <a:buNone/>
              <a:tabLst/>
              <a:defRPr/>
            </a:pPr>
            <a:endParaRPr kumimoji="0" lang="en-GB" altLang="en-US"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80000"/>
              </a:lnSpc>
              <a:spcBef>
                <a:spcPts val="0"/>
              </a:spcBef>
              <a:spcAft>
                <a:spcPts val="0"/>
              </a:spcAft>
              <a:buClrTx/>
              <a:buSzTx/>
              <a:buFontTx/>
              <a:buNone/>
              <a:tabLst/>
              <a:defRPr/>
            </a:pPr>
            <a:r>
              <a:rPr kumimoji="0" lang="en-GB" altLang="en-US"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	Sound pronunciation.</a:t>
            </a:r>
          </a:p>
          <a:p>
            <a:pPr marL="0" marR="0" lvl="0" indent="0" algn="l" defTabSz="914400" rtl="0" eaLnBrk="1" fontAlgn="auto" latinLnBrk="0" hangingPunct="1">
              <a:lnSpc>
                <a:spcPct val="80000"/>
              </a:lnSpc>
              <a:spcBef>
                <a:spcPts val="0"/>
              </a:spcBef>
              <a:spcAft>
                <a:spcPts val="0"/>
              </a:spcAft>
              <a:buClrTx/>
              <a:buSzTx/>
              <a:buFontTx/>
              <a:buNone/>
              <a:tabLst/>
              <a:defRPr/>
            </a:pPr>
            <a:endParaRPr kumimoji="0" lang="en-GB" altLang="en-US"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80000"/>
              </a:lnSpc>
              <a:spcBef>
                <a:spcPts val="0"/>
              </a:spcBef>
              <a:spcAft>
                <a:spcPts val="0"/>
              </a:spcAft>
              <a:buClrTx/>
              <a:buSzTx/>
              <a:buFontTx/>
              <a:buNone/>
              <a:tabLst/>
              <a:defRPr/>
            </a:pPr>
            <a:r>
              <a:rPr kumimoji="0" lang="en-GB" altLang="en-US"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	</a:t>
            </a:r>
          </a:p>
          <a:p>
            <a:pPr marL="0" marR="0" lvl="0" indent="0" algn="l" defTabSz="914400" rtl="0" eaLnBrk="1" fontAlgn="auto" latinLnBrk="0" hangingPunct="1">
              <a:lnSpc>
                <a:spcPct val="80000"/>
              </a:lnSpc>
              <a:spcBef>
                <a:spcPts val="0"/>
              </a:spcBef>
              <a:spcAft>
                <a:spcPts val="0"/>
              </a:spcAft>
              <a:buClrTx/>
              <a:buSzTx/>
              <a:buFontTx/>
              <a:buNone/>
              <a:tabLst/>
              <a:defRPr/>
            </a:pPr>
            <a:r>
              <a:rPr kumimoji="0" lang="en-GB" altLang="en-US"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	How to blend sounds to read words.</a:t>
            </a:r>
          </a:p>
          <a:p>
            <a:pPr marL="0" marR="0" lvl="0" indent="0" algn="l" defTabSz="914400" rtl="0" eaLnBrk="1" fontAlgn="auto" latinLnBrk="0" hangingPunct="1">
              <a:lnSpc>
                <a:spcPct val="80000"/>
              </a:lnSpc>
              <a:spcBef>
                <a:spcPts val="0"/>
              </a:spcBef>
              <a:spcAft>
                <a:spcPts val="0"/>
              </a:spcAft>
              <a:buClrTx/>
              <a:buSzTx/>
              <a:buFontTx/>
              <a:buNone/>
              <a:tabLst/>
              <a:defRPr/>
            </a:pPr>
            <a:endParaRPr kumimoji="0" lang="en-GB" altLang="en-US"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80000"/>
              </a:lnSpc>
              <a:spcBef>
                <a:spcPts val="0"/>
              </a:spcBef>
              <a:spcAft>
                <a:spcPts val="0"/>
              </a:spcAft>
              <a:buClrTx/>
              <a:buSzTx/>
              <a:buFontTx/>
              <a:buNone/>
              <a:tabLst/>
              <a:defRPr/>
            </a:pPr>
            <a:endParaRPr kumimoji="0" lang="en-GB" altLang="en-US"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endParaRPr>
          </a:p>
        </p:txBody>
      </p:sp>
      <p:sp>
        <p:nvSpPr>
          <p:cNvPr id="11" name="Oval 10">
            <a:hlinkClick r:id="rId2"/>
          </p:cNvPr>
          <p:cNvSpPr/>
          <p:nvPr/>
        </p:nvSpPr>
        <p:spPr>
          <a:xfrm>
            <a:off x="822956" y="2527452"/>
            <a:ext cx="561703" cy="56170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Euphemia"/>
              <a:ea typeface="+mn-ea"/>
              <a:cs typeface="+mn-cs"/>
            </a:endParaRPr>
          </a:p>
        </p:txBody>
      </p:sp>
      <p:sp>
        <p:nvSpPr>
          <p:cNvPr id="12" name="Oval 11">
            <a:hlinkClick r:id="rId3"/>
          </p:cNvPr>
          <p:cNvSpPr/>
          <p:nvPr/>
        </p:nvSpPr>
        <p:spPr>
          <a:xfrm>
            <a:off x="822956" y="3391093"/>
            <a:ext cx="561703" cy="56170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Euphemia"/>
              <a:ea typeface="+mn-ea"/>
              <a:cs typeface="+mn-cs"/>
            </a:endParaRPr>
          </a:p>
        </p:txBody>
      </p:sp>
      <p:sp>
        <p:nvSpPr>
          <p:cNvPr id="13" name="Oval 12">
            <a:hlinkClick r:id="rId4"/>
          </p:cNvPr>
          <p:cNvSpPr/>
          <p:nvPr/>
        </p:nvSpPr>
        <p:spPr>
          <a:xfrm>
            <a:off x="822956" y="4225820"/>
            <a:ext cx="561703" cy="56170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Euphemia"/>
              <a:ea typeface="+mn-ea"/>
              <a:cs typeface="+mn-cs"/>
            </a:endParaRPr>
          </a:p>
        </p:txBody>
      </p:sp>
    </p:spTree>
    <p:extLst>
      <p:ext uri="{BB962C8B-B14F-4D97-AF65-F5344CB8AC3E}">
        <p14:creationId xmlns:p14="http://schemas.microsoft.com/office/powerpoint/2010/main" val="16822380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a:extLst>
              <a:ext uri="{FF2B5EF4-FFF2-40B4-BE49-F238E27FC236}">
                <a16:creationId xmlns:a16="http://schemas.microsoft.com/office/drawing/2014/main" id="{2CC39585-9D32-3FAD-05BA-6DF4994B1AE0}"/>
              </a:ext>
            </a:extLst>
          </p:cNvPr>
          <p:cNvSpPr>
            <a:spLocks noChangeArrowheads="1"/>
          </p:cNvSpPr>
          <p:nvPr/>
        </p:nvSpPr>
        <p:spPr bwMode="auto">
          <a:xfrm>
            <a:off x="6003925" y="3048000"/>
            <a:ext cx="1841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4400">
              <a:solidFill>
                <a:schemeClr val="tx2"/>
              </a:solidFill>
              <a:latin typeface="Times New Roman" panose="02020603050405020304" pitchFamily="18" charset="0"/>
            </a:endParaRPr>
          </a:p>
        </p:txBody>
      </p:sp>
      <p:pic>
        <p:nvPicPr>
          <p:cNvPr id="8195" name="Picture 2">
            <a:extLst>
              <a:ext uri="{FF2B5EF4-FFF2-40B4-BE49-F238E27FC236}">
                <a16:creationId xmlns:a16="http://schemas.microsoft.com/office/drawing/2014/main" id="{13AD60E3-D9CB-21F0-5FDB-94C857151A2D}"/>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81189" y="917576"/>
            <a:ext cx="8518525" cy="582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62218" y="261257"/>
            <a:ext cx="1219199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Group Words</a:t>
            </a:r>
          </a:p>
        </p:txBody>
      </p:sp>
      <p:sp>
        <p:nvSpPr>
          <p:cNvPr id="7" name="TextBox 6"/>
          <p:cNvSpPr txBox="1"/>
          <p:nvPr/>
        </p:nvSpPr>
        <p:spPr>
          <a:xfrm>
            <a:off x="374707" y="1203216"/>
            <a:ext cx="11336055" cy="193899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Within Read, Write Inc. there are words known as Red words. These are the words which, for the majority, cannot be built up using sounds, so children are taught ‘You can’t Fred a red!’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20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We will be sending home sets of </a:t>
            </a:r>
            <a:r>
              <a:rPr lang="en-GB" altLang="en-US" sz="2000" dirty="0">
                <a:solidFill>
                  <a:srgbClr val="595959"/>
                </a:solidFill>
                <a:latin typeface="Comic Sans MS" panose="030F0702030302020204" pitchFamily="66" charset="0"/>
              </a:rPr>
              <a:t>group</a:t>
            </a:r>
            <a:r>
              <a:rPr kumimoji="0" lang="en-GB" altLang="en-US" sz="20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 words that will include red words. These are just for practise and we will move the children on when we feel they are ready. These will be checked in school once a week and the words will be checked in a random order.  </a:t>
            </a:r>
          </a:p>
        </p:txBody>
      </p:sp>
      <p:graphicFrame>
        <p:nvGraphicFramePr>
          <p:cNvPr id="8" name="Table 7"/>
          <p:cNvGraphicFramePr>
            <a:graphicFrameLocks noGrp="1"/>
          </p:cNvGraphicFramePr>
          <p:nvPr>
            <p:extLst>
              <p:ext uri="{D42A27DB-BD31-4B8C-83A1-F6EECF244321}">
                <p14:modId xmlns:p14="http://schemas.microsoft.com/office/powerpoint/2010/main" val="3980005228"/>
              </p:ext>
            </p:extLst>
          </p:nvPr>
        </p:nvGraphicFramePr>
        <p:xfrm>
          <a:off x="2597186" y="3297207"/>
          <a:ext cx="6473190" cy="1850136"/>
        </p:xfrm>
        <a:graphic>
          <a:graphicData uri="http://schemas.openxmlformats.org/drawingml/2006/table">
            <a:tbl>
              <a:tblPr firstRow="1" firstCol="1" bandRow="1">
                <a:tableStyleId>{8A107856-5554-42FB-B03E-39F5DBC370BA}</a:tableStyleId>
              </a:tblPr>
              <a:tblGrid>
                <a:gridCol w="2157730">
                  <a:extLst>
                    <a:ext uri="{9D8B030D-6E8A-4147-A177-3AD203B41FA5}">
                      <a16:colId xmlns:a16="http://schemas.microsoft.com/office/drawing/2014/main" val="20000"/>
                    </a:ext>
                  </a:extLst>
                </a:gridCol>
                <a:gridCol w="2157730">
                  <a:extLst>
                    <a:ext uri="{9D8B030D-6E8A-4147-A177-3AD203B41FA5}">
                      <a16:colId xmlns:a16="http://schemas.microsoft.com/office/drawing/2014/main" val="20001"/>
                    </a:ext>
                  </a:extLst>
                </a:gridCol>
                <a:gridCol w="2157730">
                  <a:extLst>
                    <a:ext uri="{9D8B030D-6E8A-4147-A177-3AD203B41FA5}">
                      <a16:colId xmlns:a16="http://schemas.microsoft.com/office/drawing/2014/main" val="20002"/>
                    </a:ext>
                  </a:extLst>
                </a:gridCol>
              </a:tblGrid>
              <a:tr h="0">
                <a:tc gridSpan="3">
                  <a:txBody>
                    <a:bodyPr/>
                    <a:lstStyle/>
                    <a:p>
                      <a:pPr algn="ctr">
                        <a:lnSpc>
                          <a:spcPct val="107000"/>
                        </a:lnSpc>
                        <a:spcAft>
                          <a:spcPts val="0"/>
                        </a:spcAft>
                      </a:pPr>
                      <a:r>
                        <a:rPr lang="en-GB" sz="2000" dirty="0">
                          <a:effectLst/>
                        </a:rPr>
                        <a:t>Group 1</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0">
                <a:tc>
                  <a:txBody>
                    <a:bodyPr/>
                    <a:lstStyle/>
                    <a:p>
                      <a:pPr algn="ctr">
                        <a:lnSpc>
                          <a:spcPct val="107000"/>
                        </a:lnSpc>
                        <a:spcAft>
                          <a:spcPts val="0"/>
                        </a:spcAft>
                      </a:pPr>
                      <a:r>
                        <a:rPr lang="en-GB" sz="5000" b="0" dirty="0">
                          <a:effectLst/>
                          <a:latin typeface="Comic Sans MS" panose="030F0702030302020204" pitchFamily="66" charset="0"/>
                        </a:rPr>
                        <a:t>I</a:t>
                      </a:r>
                      <a:endParaRPr lang="en-GB" sz="1100" b="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5000" b="0" dirty="0">
                          <a:effectLst/>
                          <a:latin typeface="Comic Sans MS" panose="030F0702030302020204" pitchFamily="66" charset="0"/>
                        </a:rPr>
                        <a:t>of</a:t>
                      </a:r>
                      <a:endParaRPr lang="en-GB" sz="1100" b="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5000" b="0" dirty="0">
                          <a:effectLst/>
                          <a:latin typeface="Comic Sans MS" panose="030F0702030302020204" pitchFamily="66" charset="0"/>
                        </a:rPr>
                        <a:t>the</a:t>
                      </a:r>
                      <a:endParaRPr lang="en-GB" sz="1100" b="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0">
                <a:tc>
                  <a:txBody>
                    <a:bodyPr/>
                    <a:lstStyle/>
                    <a:p>
                      <a:pPr algn="ctr">
                        <a:lnSpc>
                          <a:spcPct val="107000"/>
                        </a:lnSpc>
                        <a:spcAft>
                          <a:spcPts val="0"/>
                        </a:spcAft>
                      </a:pPr>
                      <a:r>
                        <a:rPr lang="en-GB" sz="5000" b="0" dirty="0">
                          <a:effectLst/>
                          <a:latin typeface="Comic Sans MS" panose="030F0702030302020204" pitchFamily="66" charset="0"/>
                        </a:rPr>
                        <a:t>said</a:t>
                      </a:r>
                      <a:endParaRPr lang="en-GB" sz="1100" b="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5000" b="0" dirty="0">
                          <a:effectLst/>
                          <a:latin typeface="Comic Sans MS" panose="030F0702030302020204" pitchFamily="66" charset="0"/>
                        </a:rPr>
                        <a:t>to</a:t>
                      </a:r>
                      <a:endParaRPr lang="en-GB" sz="1100" b="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5000" b="0" dirty="0">
                          <a:effectLst/>
                          <a:latin typeface="Comic Sans MS" panose="030F0702030302020204" pitchFamily="66" charset="0"/>
                        </a:rPr>
                        <a:t>here</a:t>
                      </a:r>
                      <a:endParaRPr lang="en-GB" sz="1100" b="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0104364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7188" y="197647"/>
            <a:ext cx="121920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Reading at home</a:t>
            </a:r>
          </a:p>
        </p:txBody>
      </p:sp>
      <p:sp>
        <p:nvSpPr>
          <p:cNvPr id="5" name="TextBox 4"/>
          <p:cNvSpPr txBox="1"/>
          <p:nvPr/>
        </p:nvSpPr>
        <p:spPr>
          <a:xfrm>
            <a:off x="509451" y="955752"/>
            <a:ext cx="10947388" cy="58785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To begin with, your child will be given a picture book. These are very important to develop early reading behaviours.  Please look at the pictures and discuss what could be happening in the story. These will be replaced by books with words as the children progress.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20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The adults in the class that hear them read will consider when they are ready to move up a level and then their reading level will be assessed.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20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Familiar books are a key part of learning to read.  Not only do they allow practise and consolidation but also increase children’s confidence.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20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We encourage your child to read at least three times at week at home with an adult. We take part in a weekly competition to see which class has the most reads. So please remember to write in your child’s yellow reading record.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20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24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15021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6914" y="182879"/>
            <a:ext cx="9569133" cy="786759"/>
          </a:xfrm>
        </p:spPr>
        <p:txBody>
          <a:bodyPr>
            <a:noAutofit/>
          </a:bodyPr>
          <a:lstStyle/>
          <a:p>
            <a:pPr algn="ctr"/>
            <a:r>
              <a:rPr lang="en-GB" sz="4400" dirty="0">
                <a:latin typeface="Comic Sans MS" panose="030F0702030302020204" pitchFamily="66" charset="0"/>
              </a:rPr>
              <a:t>PE day</a:t>
            </a:r>
          </a:p>
        </p:txBody>
      </p:sp>
      <p:sp>
        <p:nvSpPr>
          <p:cNvPr id="3" name="Content Placeholder 2"/>
          <p:cNvSpPr>
            <a:spLocks noGrp="1"/>
          </p:cNvSpPr>
          <p:nvPr>
            <p:ph idx="1"/>
          </p:nvPr>
        </p:nvSpPr>
        <p:spPr>
          <a:xfrm>
            <a:off x="783771" y="969638"/>
            <a:ext cx="11194867" cy="4444916"/>
          </a:xfrm>
        </p:spPr>
        <p:txBody>
          <a:bodyPr>
            <a:normAutofit fontScale="70000" lnSpcReduction="20000"/>
          </a:bodyPr>
          <a:lstStyle/>
          <a:p>
            <a:r>
              <a:rPr lang="en-GB" sz="2600" dirty="0">
                <a:latin typeface="Comic Sans MS" panose="030F0702030302020204" pitchFamily="66" charset="0"/>
              </a:rPr>
              <a:t>PE day is </a:t>
            </a:r>
            <a:r>
              <a:rPr lang="en-GB" sz="2600" b="1" u="sng" dirty="0">
                <a:latin typeface="Comic Sans MS" panose="030F0702030302020204" pitchFamily="66" charset="0"/>
              </a:rPr>
              <a:t>Friday</a:t>
            </a:r>
          </a:p>
          <a:p>
            <a:pPr marL="45720" indent="0">
              <a:buNone/>
            </a:pPr>
            <a:r>
              <a:rPr lang="en-GB" sz="2600" dirty="0">
                <a:latin typeface="Comic Sans MS" panose="030F0702030302020204" pitchFamily="66" charset="0"/>
              </a:rPr>
              <a:t>Children will need to </a:t>
            </a:r>
            <a:r>
              <a:rPr lang="en-GB" sz="2600" b="1" u="sng" dirty="0">
                <a:latin typeface="Comic Sans MS" panose="030F0702030302020204" pitchFamily="66" charset="0"/>
              </a:rPr>
              <a:t>come to school in their PE kit </a:t>
            </a:r>
            <a:r>
              <a:rPr lang="en-GB" sz="2600" dirty="0">
                <a:latin typeface="Comic Sans MS" panose="030F0702030302020204" pitchFamily="66" charset="0"/>
              </a:rPr>
              <a:t>on Fridays.</a:t>
            </a:r>
          </a:p>
          <a:p>
            <a:pPr marL="45720" indent="0">
              <a:buNone/>
            </a:pPr>
            <a:r>
              <a:rPr lang="en-GB" sz="2600" dirty="0">
                <a:latin typeface="Comic Sans MS" panose="030F0702030302020204" pitchFamily="66" charset="0"/>
              </a:rPr>
              <a:t>This should be: </a:t>
            </a:r>
          </a:p>
          <a:p>
            <a:r>
              <a:rPr lang="en-GB" sz="2600" dirty="0">
                <a:latin typeface="Comic Sans MS" panose="030F0702030302020204" pitchFamily="66" charset="0"/>
              </a:rPr>
              <a:t>a round neck t-shirt (white)</a:t>
            </a:r>
          </a:p>
          <a:p>
            <a:r>
              <a:rPr lang="en-GB" sz="2600" dirty="0">
                <a:latin typeface="Comic Sans MS" panose="030F0702030302020204" pitchFamily="66" charset="0"/>
              </a:rPr>
              <a:t>Black/Burgundy shorts/bottoms</a:t>
            </a:r>
          </a:p>
          <a:p>
            <a:r>
              <a:rPr lang="en-GB" sz="2600" dirty="0">
                <a:latin typeface="Comic Sans MS" panose="030F0702030302020204" pitchFamily="66" charset="0"/>
              </a:rPr>
              <a:t>Sensible footwear (trainers)</a:t>
            </a:r>
          </a:p>
          <a:p>
            <a:r>
              <a:rPr lang="en-GB" sz="2600" dirty="0">
                <a:latin typeface="Comic Sans MS" panose="030F0702030302020204" pitchFamily="66" charset="0"/>
              </a:rPr>
              <a:t>Long hair tied up</a:t>
            </a:r>
          </a:p>
          <a:p>
            <a:r>
              <a:rPr lang="en-GB" sz="2600" b="1" u="sng" dirty="0">
                <a:latin typeface="Comic Sans MS" panose="030F0702030302020204" pitchFamily="66" charset="0"/>
              </a:rPr>
              <a:t>All</a:t>
            </a:r>
            <a:r>
              <a:rPr lang="en-GB" sz="2600" dirty="0">
                <a:latin typeface="Comic Sans MS" panose="030F0702030302020204" pitchFamily="66" charset="0"/>
              </a:rPr>
              <a:t> jewellery removed inc. earrings</a:t>
            </a:r>
          </a:p>
          <a:p>
            <a:r>
              <a:rPr lang="en-GB" sz="2600" dirty="0">
                <a:latin typeface="Comic Sans MS" panose="030F0702030302020204" pitchFamily="66" charset="0"/>
              </a:rPr>
              <a:t>If it is cold a black tracksuit</a:t>
            </a:r>
          </a:p>
          <a:p>
            <a:endParaRPr lang="en-GB" dirty="0">
              <a:latin typeface="Comic Sans MS" panose="030F0702030302020204" pitchFamily="66" charset="0"/>
            </a:endParaRPr>
          </a:p>
          <a:p>
            <a:pPr marL="45720" indent="0">
              <a:buNone/>
            </a:pPr>
            <a:r>
              <a:rPr lang="en-GB" dirty="0">
                <a:latin typeface="Comic Sans MS" panose="030F0702030302020204" pitchFamily="66" charset="0"/>
              </a:rPr>
              <a:t>	</a:t>
            </a:r>
            <a:r>
              <a:rPr lang="en-GB" sz="2100" dirty="0">
                <a:latin typeface="Comic Sans MS" panose="030F0702030302020204" pitchFamily="66" charset="0"/>
              </a:rPr>
              <a:t>	In the summer term, we may choose to do PE outside, so trainers are advisable. </a:t>
            </a:r>
          </a:p>
        </p:txBody>
      </p:sp>
      <p:pic>
        <p:nvPicPr>
          <p:cNvPr id="3074" name="Picture 2" descr="South Avenue Primary School - Physical Educa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1480" y="1920240"/>
            <a:ext cx="4160902" cy="29435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26847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3851" y="352697"/>
            <a:ext cx="9569133" cy="786759"/>
          </a:xfrm>
        </p:spPr>
        <p:txBody>
          <a:bodyPr>
            <a:noAutofit/>
          </a:bodyPr>
          <a:lstStyle/>
          <a:p>
            <a:pPr algn="ctr"/>
            <a:r>
              <a:rPr lang="en-GB" sz="5400" b="1" dirty="0">
                <a:latin typeface="Comic Sans MS" panose="030F0702030302020204" pitchFamily="66" charset="0"/>
              </a:rPr>
              <a:t>Fridays</a:t>
            </a:r>
          </a:p>
        </p:txBody>
      </p:sp>
      <p:sp>
        <p:nvSpPr>
          <p:cNvPr id="3" name="Content Placeholder 2"/>
          <p:cNvSpPr>
            <a:spLocks noGrp="1"/>
          </p:cNvSpPr>
          <p:nvPr>
            <p:ph idx="1"/>
          </p:nvPr>
        </p:nvSpPr>
        <p:spPr>
          <a:xfrm>
            <a:off x="744583" y="1270084"/>
            <a:ext cx="11194867" cy="4444916"/>
          </a:xfrm>
        </p:spPr>
        <p:txBody>
          <a:bodyPr>
            <a:normAutofit/>
          </a:bodyPr>
          <a:lstStyle/>
          <a:p>
            <a:pPr marL="45720" indent="0">
              <a:buNone/>
            </a:pPr>
            <a:r>
              <a:rPr lang="en-GB" sz="3200" b="1" dirty="0">
                <a:latin typeface="Comic Sans MS" panose="030F0702030302020204" pitchFamily="66" charset="0"/>
              </a:rPr>
              <a:t>School finishes at 2pm on Fridays. </a:t>
            </a:r>
          </a:p>
          <a:p>
            <a:pPr marL="45720" indent="0">
              <a:buNone/>
            </a:pPr>
            <a:r>
              <a:rPr lang="en-GB" sz="3200" dirty="0">
                <a:latin typeface="Comic Sans MS" panose="030F0702030302020204" pitchFamily="66" charset="0"/>
              </a:rPr>
              <a:t>If you require for your child to stay in school until 3.10pm, they will need to be booked into Friday club. This is booked by emailing and can be done half termly or by 5pm the day before.</a:t>
            </a:r>
          </a:p>
          <a:p>
            <a:pPr marL="45720" indent="0">
              <a:buNone/>
            </a:pPr>
            <a:r>
              <a:rPr lang="en-GB" sz="3200" dirty="0">
                <a:latin typeface="Comic Sans MS" panose="030F0702030302020204" pitchFamily="66" charset="0"/>
              </a:rPr>
              <a:t>There is a charge of £2 per child for this.</a:t>
            </a:r>
          </a:p>
        </p:txBody>
      </p:sp>
    </p:spTree>
    <p:extLst>
      <p:ext uri="{BB962C8B-B14F-4D97-AF65-F5344CB8AC3E}">
        <p14:creationId xmlns:p14="http://schemas.microsoft.com/office/powerpoint/2010/main" val="18850333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6914" y="182879"/>
            <a:ext cx="9569133" cy="786759"/>
          </a:xfrm>
        </p:spPr>
        <p:txBody>
          <a:bodyPr>
            <a:noAutofit/>
          </a:bodyPr>
          <a:lstStyle/>
          <a:p>
            <a:pPr algn="ctr"/>
            <a:r>
              <a:rPr lang="en-GB" sz="4400" b="1" dirty="0">
                <a:latin typeface="Comic Sans MS" panose="030F0702030302020204" pitchFamily="66" charset="0"/>
              </a:rPr>
              <a:t>Sponsored bounce</a:t>
            </a:r>
          </a:p>
        </p:txBody>
      </p:sp>
      <p:sp>
        <p:nvSpPr>
          <p:cNvPr id="3" name="Content Placeholder 2"/>
          <p:cNvSpPr>
            <a:spLocks noGrp="1"/>
          </p:cNvSpPr>
          <p:nvPr>
            <p:ph idx="1"/>
          </p:nvPr>
        </p:nvSpPr>
        <p:spPr>
          <a:xfrm>
            <a:off x="744583" y="1097280"/>
            <a:ext cx="11194867" cy="4617720"/>
          </a:xfrm>
        </p:spPr>
        <p:txBody>
          <a:bodyPr>
            <a:normAutofit/>
          </a:bodyPr>
          <a:lstStyle/>
          <a:p>
            <a:pPr marL="45720" indent="0">
              <a:buNone/>
            </a:pPr>
            <a:r>
              <a:rPr lang="en-GB" sz="2800" dirty="0">
                <a:latin typeface="Comic Sans MS" panose="030F0702030302020204" pitchFamily="66" charset="0"/>
              </a:rPr>
              <a:t>Your child will soon be coming home with a sponsorship form for our sponsored bounce!</a:t>
            </a:r>
          </a:p>
          <a:p>
            <a:pPr marL="45720" indent="0">
              <a:buNone/>
            </a:pPr>
            <a:r>
              <a:rPr lang="en-GB" sz="2800" dirty="0">
                <a:latin typeface="Comic Sans MS" panose="030F0702030302020204" pitchFamily="66" charset="0"/>
              </a:rPr>
              <a:t>Each class will take part, any money we raise will go towards new toys for your children in reception.</a:t>
            </a:r>
          </a:p>
        </p:txBody>
      </p:sp>
      <p:pic>
        <p:nvPicPr>
          <p:cNvPr id="1030" name="Picture 6" descr="440+ Bounce Castle Stock Illustrations, Royalty-Free Vector Graphics &amp; Clip  Art - iStock | Bounce house, Bouncy house, Kids party"/>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3123950" y="2063932"/>
            <a:ext cx="4903329" cy="4903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0105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images-na.ssl-images-amazon.com/images/I/51D-8DQi8OL._SY493_BO1,204,203,200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643" y="157455"/>
            <a:ext cx="4762500" cy="471487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219113" y="157455"/>
            <a:ext cx="6563584" cy="6063198"/>
          </a:xfrm>
          <a:prstGeom prst="rect">
            <a:avLst/>
          </a:prstGeom>
          <a:noFill/>
        </p:spPr>
        <p:txBody>
          <a:bodyPr wrap="square" rtlCol="0">
            <a:spAutoFit/>
          </a:bodyPr>
          <a:lstStyle/>
          <a:p>
            <a:r>
              <a:rPr lang="en-US" sz="2800" b="1" u="sng" dirty="0">
                <a:latin typeface="Comic Sans MS" panose="030F0702030302020204" pitchFamily="66" charset="0"/>
              </a:rPr>
              <a:t>Wellbeing and the Colour monster</a:t>
            </a:r>
          </a:p>
          <a:p>
            <a:endParaRPr lang="en-US" sz="2400" dirty="0">
              <a:latin typeface="Comic Sans MS" panose="030F0702030302020204" pitchFamily="66" charset="0"/>
            </a:endParaRPr>
          </a:p>
          <a:p>
            <a:r>
              <a:rPr lang="en-US" sz="2400" dirty="0">
                <a:latin typeface="Comic Sans MS" panose="030F0702030302020204" pitchFamily="66" charset="0"/>
              </a:rPr>
              <a:t>We are hoping that your children will come home and talk to you about The Colour Monster.  The Colour Monster helps children to understand and express the confusing emotions that they sometimes feel through the use of </a:t>
            </a:r>
            <a:r>
              <a:rPr lang="en-US" sz="2400" dirty="0" err="1">
                <a:latin typeface="Comic Sans MS" panose="030F0702030302020204" pitchFamily="66" charset="0"/>
              </a:rPr>
              <a:t>colour</a:t>
            </a:r>
            <a:r>
              <a:rPr lang="en-US" sz="2400" dirty="0">
                <a:latin typeface="Comic Sans MS" panose="030F0702030302020204" pitchFamily="66" charset="0"/>
              </a:rPr>
              <a:t>.</a:t>
            </a:r>
          </a:p>
          <a:p>
            <a:endParaRPr lang="en-US" sz="2400" dirty="0">
              <a:latin typeface="Comic Sans MS" panose="030F0702030302020204" pitchFamily="66" charset="0"/>
            </a:endParaRPr>
          </a:p>
          <a:p>
            <a:r>
              <a:rPr lang="en-US" sz="2400" dirty="0">
                <a:latin typeface="Comic Sans MS" panose="030F0702030302020204" pitchFamily="66" charset="0"/>
              </a:rPr>
              <a:t>Blue – sad and upset</a:t>
            </a:r>
          </a:p>
          <a:p>
            <a:r>
              <a:rPr lang="en-US" sz="2400" dirty="0">
                <a:latin typeface="Comic Sans MS" panose="030F0702030302020204" pitchFamily="66" charset="0"/>
              </a:rPr>
              <a:t>Yellow – happy and cheerful</a:t>
            </a:r>
          </a:p>
          <a:p>
            <a:r>
              <a:rPr lang="en-US" sz="2400" dirty="0">
                <a:latin typeface="Comic Sans MS" panose="030F0702030302020204" pitchFamily="66" charset="0"/>
              </a:rPr>
              <a:t>Green – calm and relaxed</a:t>
            </a:r>
          </a:p>
          <a:p>
            <a:r>
              <a:rPr lang="en-US" sz="2400" dirty="0">
                <a:latin typeface="Comic Sans MS" panose="030F0702030302020204" pitchFamily="66" charset="0"/>
              </a:rPr>
              <a:t>Red – anger and frustration</a:t>
            </a:r>
          </a:p>
          <a:p>
            <a:r>
              <a:rPr lang="en-US" sz="2400" dirty="0">
                <a:latin typeface="Comic Sans MS" panose="030F0702030302020204" pitchFamily="66" charset="0"/>
              </a:rPr>
              <a:t>Black – scared and anxious</a:t>
            </a:r>
          </a:p>
          <a:p>
            <a:r>
              <a:rPr lang="en-US" sz="2400" dirty="0">
                <a:latin typeface="Comic Sans MS" panose="030F0702030302020204" pitchFamily="66" charset="0"/>
              </a:rPr>
              <a:t>Pink – love and affection</a:t>
            </a:r>
          </a:p>
          <a:p>
            <a:r>
              <a:rPr lang="en-US" sz="2400" dirty="0">
                <a:latin typeface="Comic Sans MS" panose="030F0702030302020204" pitchFamily="66" charset="0"/>
              </a:rPr>
              <a:t>Mixed up – confused and unsure</a:t>
            </a:r>
            <a:endParaRPr lang="en-GB" sz="2400" dirty="0">
              <a:latin typeface="Comic Sans MS" panose="030F0702030302020204" pitchFamily="66" charset="0"/>
            </a:endParaRPr>
          </a:p>
        </p:txBody>
      </p:sp>
    </p:spTree>
    <p:extLst>
      <p:ext uri="{BB962C8B-B14F-4D97-AF65-F5344CB8AC3E}">
        <p14:creationId xmlns:p14="http://schemas.microsoft.com/office/powerpoint/2010/main" val="23021033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6845" y="955057"/>
            <a:ext cx="11782697" cy="2369880"/>
          </a:xfrm>
          <a:prstGeom prst="rect">
            <a:avLst/>
          </a:prstGeom>
          <a:noFill/>
        </p:spPr>
        <p:txBody>
          <a:bodyPr wrap="square" rtlCol="0">
            <a:spAutoFit/>
          </a:bodyPr>
          <a:lstStyle/>
          <a:p>
            <a:r>
              <a:rPr lang="en-US" sz="2800" b="1" u="sng" dirty="0">
                <a:latin typeface="Comic Sans MS" panose="030F0702030302020204" pitchFamily="66" charset="0"/>
              </a:rPr>
              <a:t>Keeping in touch</a:t>
            </a:r>
          </a:p>
          <a:p>
            <a:endParaRPr lang="en-US" sz="2400" dirty="0">
              <a:latin typeface="Comic Sans MS" panose="030F0702030302020204" pitchFamily="66" charset="0"/>
            </a:endParaRPr>
          </a:p>
          <a:p>
            <a:r>
              <a:rPr lang="en-US" sz="2400" dirty="0">
                <a:latin typeface="Comic Sans MS" panose="030F0702030302020204" pitchFamily="66" charset="0"/>
              </a:rPr>
              <a:t>Reception email address : </a:t>
            </a:r>
            <a:r>
              <a:rPr lang="en-US" sz="2400" dirty="0">
                <a:latin typeface="Comic Sans MS" panose="030F0702030302020204" pitchFamily="66" charset="0"/>
                <a:hlinkClick r:id="rId2"/>
              </a:rPr>
              <a:t>reception@leighbeck-inf.essex.sch.uk</a:t>
            </a:r>
            <a:endParaRPr lang="en-US" sz="2400" dirty="0">
              <a:latin typeface="Comic Sans MS" panose="030F0702030302020204" pitchFamily="66" charset="0"/>
            </a:endParaRPr>
          </a:p>
          <a:p>
            <a:endParaRPr lang="en-US" sz="2400" dirty="0">
              <a:latin typeface="Comic Sans MS" panose="030F0702030302020204" pitchFamily="66" charset="0"/>
            </a:endParaRPr>
          </a:p>
          <a:p>
            <a:endParaRPr lang="en-GB" sz="2400" dirty="0">
              <a:latin typeface="Comic Sans MS" panose="030F0702030302020204" pitchFamily="66" charset="0"/>
            </a:endParaRPr>
          </a:p>
          <a:p>
            <a:r>
              <a:rPr lang="en-GB" sz="2400" dirty="0">
                <a:latin typeface="Comic Sans MS" panose="030F0702030302020204" pitchFamily="66" charset="0"/>
              </a:rPr>
              <a:t>	</a:t>
            </a:r>
            <a:r>
              <a:rPr lang="en-GB" altLang="en-US" sz="2000" dirty="0">
                <a:latin typeface="Comic Sans MS" panose="030F0702030302020204" pitchFamily="66" charset="0"/>
                <a:ea typeface="Times New Roman" panose="02020603050405020304" pitchFamily="18" charset="0"/>
              </a:rPr>
              <a:t>Leigh Beck </a:t>
            </a:r>
            <a:r>
              <a:rPr lang="en-GB" altLang="en-US" sz="2000" dirty="0" err="1">
                <a:latin typeface="Comic Sans MS" panose="030F0702030302020204" pitchFamily="66" charset="0"/>
                <a:ea typeface="Times New Roman" panose="02020603050405020304" pitchFamily="18" charset="0"/>
              </a:rPr>
              <a:t>Inf</a:t>
            </a:r>
            <a:endParaRPr lang="en-GB" sz="2400" dirty="0">
              <a:latin typeface="Comic Sans MS" panose="030F0702030302020204" pitchFamily="66" charset="0"/>
            </a:endParaRPr>
          </a:p>
        </p:txBody>
      </p:sp>
      <p:pic>
        <p:nvPicPr>
          <p:cNvPr id="1026" name="Picture 1" descr="Instagram Logo Images - Free Download on Freepik"/>
          <p:cNvPicPr>
            <a:picLocks noChangeAspect="1" noChangeArrowheads="1"/>
          </p:cNvPicPr>
          <p:nvPr/>
        </p:nvPicPr>
        <p:blipFill>
          <a:blip r:embed="rId3" cstate="print">
            <a:extLst>
              <a:ext uri="{28A0092B-C50C-407E-A947-70E740481C1C}">
                <a14:useLocalDpi xmlns:a14="http://schemas.microsoft.com/office/drawing/2010/main" val="0"/>
              </a:ext>
            </a:extLst>
          </a:blip>
          <a:srcRect l="13898" t="14539" r="14056" b="14217"/>
          <a:stretch>
            <a:fillRect/>
          </a:stretch>
        </p:blipFill>
        <p:spPr bwMode="auto">
          <a:xfrm>
            <a:off x="937471" y="2879339"/>
            <a:ext cx="428625" cy="428625"/>
          </a:xfrm>
          <a:prstGeom prst="rect">
            <a:avLst/>
          </a:prstGeom>
          <a:noFill/>
          <a:extLst>
            <a:ext uri="{909E8E84-426E-40DD-AFC4-6F175D3DCCD1}">
              <a14:hiddenFill xmlns:a14="http://schemas.microsoft.com/office/drawing/2010/main">
                <a:solidFill>
                  <a:srgbClr val="FFFFFF"/>
                </a:solidFill>
              </a14:hiddenFill>
            </a:ext>
          </a:extLst>
        </p:spPr>
      </p:pic>
      <p:pic>
        <p:nvPicPr>
          <p:cNvPr id="1025" name="Picture 3" descr="Facebook Logo Png Stock Illustrations – 304 Facebook Logo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1155" y="3940899"/>
            <a:ext cx="371475" cy="37147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786845" y="79760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5"/>
          <p:cNvSpPr>
            <a:spLocks noChangeArrowheads="1"/>
          </p:cNvSpPr>
          <p:nvPr/>
        </p:nvSpPr>
        <p:spPr bwMode="auto">
          <a:xfrm>
            <a:off x="1697771" y="3618804"/>
            <a:ext cx="10370147"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Leigh Beck Infants -  our </a:t>
            </a:r>
            <a:r>
              <a:rPr kumimoji="0" lang="en-GB" altLang="en-US" sz="2000" b="0"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rPr>
              <a:t>open Facebook</a:t>
            </a:r>
            <a:r>
              <a:rPr kumimoji="0" lang="en-GB" altLang="en-US" sz="2000" b="0" i="0" u="none" strike="noStrike" cap="none" normalizeH="0">
                <a:ln>
                  <a:noFill/>
                </a:ln>
                <a:solidFill>
                  <a:schemeClr val="tx1"/>
                </a:solidFill>
                <a:effectLst/>
                <a:latin typeface="Comic Sans MS" panose="030F0702030302020204" pitchFamily="66" charset="0"/>
                <a:ea typeface="Times New Roman" panose="02020603050405020304" pitchFamily="18" charset="0"/>
              </a:rPr>
              <a:t> </a:t>
            </a:r>
            <a:r>
              <a:rPr kumimoji="0" lang="en-GB" altLang="en-US" sz="2000" b="0" i="0" u="none" strike="noStrike" cap="none" normalizeH="0" dirty="0">
                <a:ln>
                  <a:noFill/>
                </a:ln>
                <a:solidFill>
                  <a:schemeClr val="tx1"/>
                </a:solidFill>
                <a:effectLst/>
                <a:latin typeface="Comic Sans MS" panose="030F0702030302020204" pitchFamily="66" charset="0"/>
                <a:ea typeface="Times New Roman" panose="02020603050405020304" pitchFamily="18" charset="0"/>
              </a:rPr>
              <a:t>channel where we share school activities etc.</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2000" baseline="0" dirty="0">
                <a:latin typeface="Comic Sans MS" panose="030F0702030302020204" pitchFamily="66" charset="0"/>
              </a:rPr>
              <a:t>Leigh</a:t>
            </a:r>
            <a:r>
              <a:rPr lang="en-GB" altLang="en-US" sz="2000" dirty="0">
                <a:latin typeface="Comic Sans MS" panose="030F0702030302020204" pitchFamily="66" charset="0"/>
              </a:rPr>
              <a:t> Beck Infant and Nursery Academy – closed information page for staff to </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2000" dirty="0">
                <a:latin typeface="Comic Sans MS" panose="030F0702030302020204" pitchFamily="66" charset="0"/>
              </a:rPr>
              <a:t>share information</a:t>
            </a:r>
            <a:endParaRPr kumimoji="0" lang="en-GB" altLang="en-US" sz="20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1243866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6422" y="195943"/>
            <a:ext cx="8068492" cy="6439989"/>
          </a:xfrm>
          <a:prstGeom prst="rect">
            <a:avLst/>
          </a:prstGeom>
        </p:spPr>
      </p:pic>
      <p:sp>
        <p:nvSpPr>
          <p:cNvPr id="5" name="TextBox 4"/>
          <p:cNvSpPr txBox="1"/>
          <p:nvPr/>
        </p:nvSpPr>
        <p:spPr>
          <a:xfrm>
            <a:off x="8778241" y="4081387"/>
            <a:ext cx="3030583" cy="255454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595959"/>
                </a:solidFill>
                <a:effectLst/>
                <a:uLnTx/>
                <a:uFillTx/>
                <a:latin typeface="Comic Sans MS" panose="030F0702030302020204" pitchFamily="66" charset="0"/>
                <a:ea typeface="+mn-ea"/>
                <a:cs typeface="+mn-cs"/>
              </a:rPr>
              <a:t>Thank you for coming and if you have any questions please ask…</a:t>
            </a:r>
          </a:p>
        </p:txBody>
      </p:sp>
    </p:spTree>
    <p:extLst>
      <p:ext uri="{BB962C8B-B14F-4D97-AF65-F5344CB8AC3E}">
        <p14:creationId xmlns:p14="http://schemas.microsoft.com/office/powerpoint/2010/main" val="3147796736"/>
      </p:ext>
    </p:extLst>
  </p:cSld>
  <p:clrMapOvr>
    <a:masterClrMapping/>
  </p:clrMapOvr>
</p:sld>
</file>

<file path=ppt/theme/theme1.xml><?xml version="1.0" encoding="utf-8"?>
<a:theme xmlns:a="http://schemas.openxmlformats.org/drawingml/2006/main" name="1_Children Playing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61883.potx" id="{18737D51-7733-4200-B5C9-BF22CA2CE631}" vid="{40CEFE45-12FF-4454-86EB-59F04C858872}"/>
    </a:ext>
  </a:extLst>
</a:theme>
</file>

<file path=ppt/theme/theme2.xml><?xml version="1.0" encoding="utf-8"?>
<a:theme xmlns:a="http://schemas.openxmlformats.org/drawingml/2006/main" name="2_Children Playing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61883.potx" id="{18737D51-7733-4200-B5C9-BF22CA2CE631}" vid="{40CEFE45-12FF-4454-86EB-59F04C858872}"/>
    </a:ext>
  </a:extLst>
</a:theme>
</file>

<file path=ppt/theme/theme3.xml><?xml version="1.0" encoding="utf-8"?>
<a:theme xmlns:a="http://schemas.openxmlformats.org/drawingml/2006/main" name="3_Children Playing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61883.potx" id="{18737D51-7733-4200-B5C9-BF22CA2CE631}" vid="{40CEFE45-12FF-4454-86EB-59F04C858872}"/>
    </a:ext>
  </a:extLst>
</a:theme>
</file>

<file path=ppt/theme/theme4.xml><?xml version="1.0" encoding="utf-8"?>
<a:theme xmlns:a="http://schemas.openxmlformats.org/drawingml/2006/main" name="5_Children Playing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61883.potx" id="{18737D51-7733-4200-B5C9-BF22CA2CE631}" vid="{40CEFE45-12FF-4454-86EB-59F04C858872}"/>
    </a:ext>
  </a:extLst>
</a:theme>
</file>

<file path=ppt/theme/theme5.xml><?xml version="1.0" encoding="utf-8"?>
<a:theme xmlns:a="http://schemas.openxmlformats.org/drawingml/2006/main" name="6_Children Playing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61883.potx" id="{18737D51-7733-4200-B5C9-BF22CA2CE631}" vid="{40CEFE45-12FF-4454-86EB-59F04C858872}"/>
    </a:ext>
  </a:extLst>
</a:theme>
</file>

<file path=ppt/theme/theme6.xml><?xml version="1.0" encoding="utf-8"?>
<a:theme xmlns:a="http://schemas.openxmlformats.org/drawingml/2006/main" name="7_Children Playing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61883.potx" id="{18737D51-7733-4200-B5C9-BF22CA2CE631}" vid="{40CEFE45-12FF-4454-86EB-59F04C858872}"/>
    </a:ext>
  </a:extLst>
</a:theme>
</file>

<file path=ppt/theme/theme7.xml><?xml version="1.0" encoding="utf-8"?>
<a:theme xmlns:a="http://schemas.openxmlformats.org/drawingml/2006/main" name="8_Children Playing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61883.potx" id="{18737D51-7733-4200-B5C9-BF22CA2CE631}" vid="{40CEFE45-12FF-4454-86EB-59F04C858872}"/>
    </a:ext>
  </a:extLst>
</a:theme>
</file>

<file path=ppt/theme/theme8.xml><?xml version="1.0" encoding="utf-8"?>
<a:theme xmlns:a="http://schemas.openxmlformats.org/drawingml/2006/main" name="9_Children Playing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61883.potx" id="{18737D51-7733-4200-B5C9-BF22CA2CE631}" vid="{40CEFE45-12FF-4454-86EB-59F04C858872}"/>
    </a:ext>
  </a:extLst>
</a:theme>
</file>

<file path=ppt/theme/theme9.xml><?xml version="1.0" encoding="utf-8"?>
<a:theme xmlns:a="http://schemas.openxmlformats.org/drawingml/2006/main" name="10_Children Playing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61883.potx" id="{18737D51-7733-4200-B5C9-BF22CA2CE631}" vid="{40CEFE45-12FF-4454-86EB-59F04C858872}"/>
    </a:ext>
  </a:extLst>
</a:theme>
</file>

<file path=ppt/theme/theme10.xml><?xml version="1.0" encoding="utf-8"?>
<a:theme xmlns:a="http://schemas.openxmlformats.org/drawingml/2006/main" name="11_Children Playing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61883.potx" id="{18737D51-7733-4200-B5C9-BF22CA2CE631}" vid="{40CEFE45-12FF-4454-86EB-59F04C858872}"/>
    </a:ext>
  </a:extLst>
</a:theme>
</file>

<file path=ppt/theme/theme11.xml><?xml version="1.0" encoding="utf-8"?>
<a:theme xmlns:a="http://schemas.openxmlformats.org/drawingml/2006/main" name="12_Children Playing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61883.potx" id="{18737D51-7733-4200-B5C9-BF22CA2CE631}" vid="{40CEFE45-12FF-4454-86EB-59F04C858872}"/>
    </a:ext>
  </a:ext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330</TotalTime>
  <Words>940</Words>
  <Application>Microsoft Office PowerPoint</Application>
  <PresentationFormat>Widescreen</PresentationFormat>
  <Paragraphs>121</Paragraphs>
  <Slides>18</Slides>
  <Notes>3</Notes>
  <HiddenSlides>0</HiddenSlides>
  <MMClips>0</MMClips>
  <ScaleCrop>false</ScaleCrop>
  <HeadingPairs>
    <vt:vector size="6" baseType="variant">
      <vt:variant>
        <vt:lpstr>Fonts Used</vt:lpstr>
      </vt:variant>
      <vt:variant>
        <vt:i4>6</vt:i4>
      </vt:variant>
      <vt:variant>
        <vt:lpstr>Theme</vt:lpstr>
      </vt:variant>
      <vt:variant>
        <vt:i4>11</vt:i4>
      </vt:variant>
      <vt:variant>
        <vt:lpstr>Slide Titles</vt:lpstr>
      </vt:variant>
      <vt:variant>
        <vt:i4>18</vt:i4>
      </vt:variant>
    </vt:vector>
  </HeadingPairs>
  <TitlesOfParts>
    <vt:vector size="35" baseType="lpstr">
      <vt:lpstr>Arial</vt:lpstr>
      <vt:lpstr>Calibri</vt:lpstr>
      <vt:lpstr>Comic Sans MS</vt:lpstr>
      <vt:lpstr>Euphemia</vt:lpstr>
      <vt:lpstr>Times New Roman</vt:lpstr>
      <vt:lpstr>Wingdings</vt:lpstr>
      <vt:lpstr>1_Children Playing 16x9</vt:lpstr>
      <vt:lpstr>2_Children Playing 16x9</vt:lpstr>
      <vt:lpstr>3_Children Playing 16x9</vt:lpstr>
      <vt:lpstr>5_Children Playing 16x9</vt:lpstr>
      <vt:lpstr>6_Children Playing 16x9</vt:lpstr>
      <vt:lpstr>7_Children Playing 16x9</vt:lpstr>
      <vt:lpstr>8_Children Playing 16x9</vt:lpstr>
      <vt:lpstr>9_Children Playing 16x9</vt:lpstr>
      <vt:lpstr>10_Children Playing 16x9</vt:lpstr>
      <vt:lpstr>11_Children Playing 16x9</vt:lpstr>
      <vt:lpstr>12_Children Playing 16x9</vt:lpstr>
      <vt:lpstr>Welcome to Reception</vt:lpstr>
      <vt:lpstr>PowerPoint Presentation</vt:lpstr>
      <vt:lpstr>The EYFS areas   of learning are:</vt:lpstr>
      <vt:lpstr>These show different ways of learning and are used to promote growth mindset.</vt:lpstr>
      <vt:lpstr>A Typical Day in Reception Will Include:</vt:lpstr>
      <vt:lpstr>PowerPoint Presentation</vt:lpstr>
      <vt:lpstr>Achievements outside of school</vt:lpstr>
      <vt:lpstr>Homework</vt:lpstr>
      <vt:lpstr>PowerPoint Presentation</vt:lpstr>
      <vt:lpstr>PowerPoint Presentation</vt:lpstr>
      <vt:lpstr>PowerPoint Presentation</vt:lpstr>
      <vt:lpstr>PowerPoint Presentation</vt:lpstr>
      <vt:lpstr>PE day</vt:lpstr>
      <vt:lpstr>Fridays</vt:lpstr>
      <vt:lpstr>Sponsored bounce</vt:lpstr>
      <vt:lpstr>PowerPoint Presentation</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Reception at Northwick Park Primary and Nursery Academy</dc:title>
  <dc:creator>Hollie Moore</dc:creator>
  <cp:lastModifiedBy>Mrs Smith - Leigh Beck Infant and Nursery - Teacher</cp:lastModifiedBy>
  <cp:revision>34</cp:revision>
  <cp:lastPrinted>2026-09-14T13:40:14Z</cp:lastPrinted>
  <dcterms:created xsi:type="dcterms:W3CDTF">2020-09-23T13:07:34Z</dcterms:created>
  <dcterms:modified xsi:type="dcterms:W3CDTF">2026-09-14T13:40:35Z</dcterms:modified>
</cp:coreProperties>
</file>