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1" r:id="rId4"/>
    <p:sldId id="260" r:id="rId5"/>
    <p:sldId id="262" r:id="rId6"/>
    <p:sldId id="264" r:id="rId7"/>
    <p:sldId id="263" r:id="rId8"/>
    <p:sldId id="265" r:id="rId9"/>
    <p:sldId id="266" r:id="rId10"/>
    <p:sldId id="267" r:id="rId11"/>
    <p:sldId id="259" r:id="rId12"/>
  </p:sldIdLst>
  <p:sldSz cx="12192000" cy="6858000"/>
  <p:notesSz cx="6742113"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7" d="100"/>
          <a:sy n="77" d="100"/>
        </p:scale>
        <p:origin x="869"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3114A-C3B9-001C-FC5C-289A7C7259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E77FC71-6727-1218-AB36-AF8A538587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B3AB8AF-7CB2-F91C-BA89-870467D3A347}"/>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5" name="Footer Placeholder 4">
            <a:extLst>
              <a:ext uri="{FF2B5EF4-FFF2-40B4-BE49-F238E27FC236}">
                <a16:creationId xmlns:a16="http://schemas.microsoft.com/office/drawing/2014/main" id="{B62127D0-EF68-6D8D-58F2-61CAABAFDE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D2558A-6438-0D57-EC24-7571211B179A}"/>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4223114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F83B4-CA57-2534-F9AD-95B605DEB6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71ED6D-E1A3-71D6-1070-060381E926C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9AE9F6-0D98-746C-E858-8EB0735EF7C4}"/>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5" name="Footer Placeholder 4">
            <a:extLst>
              <a:ext uri="{FF2B5EF4-FFF2-40B4-BE49-F238E27FC236}">
                <a16:creationId xmlns:a16="http://schemas.microsoft.com/office/drawing/2014/main" id="{7DA22E7A-A576-7C3D-3F50-CB3EB08704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0B7745-8F9F-F704-F4A6-640E7E053CF9}"/>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265547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6466D-E0F5-4741-91B7-E8E740E495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6385E2E-19A9-D8C1-3362-3BC8CBCA554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9769B6-7543-554D-2F38-5A893D885F12}"/>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5" name="Footer Placeholder 4">
            <a:extLst>
              <a:ext uri="{FF2B5EF4-FFF2-40B4-BE49-F238E27FC236}">
                <a16:creationId xmlns:a16="http://schemas.microsoft.com/office/drawing/2014/main" id="{60740291-15DD-943B-9C9A-5D5BB6F9B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D1D96B-102C-905F-61D8-D01E90B13F35}"/>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946820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53D34-9FCD-DF0B-9AAD-A13E9BF955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8736C31-C775-AEFC-16D8-549588A9EE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D649AFB-74C0-CED8-7CF3-B660823EA30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3451313-5F64-5B4F-D751-E6A938F0E87E}"/>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6" name="Footer Placeholder 5">
            <a:extLst>
              <a:ext uri="{FF2B5EF4-FFF2-40B4-BE49-F238E27FC236}">
                <a16:creationId xmlns:a16="http://schemas.microsoft.com/office/drawing/2014/main" id="{047EEC44-CE9B-7AA5-F5EA-47F0B8AD63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BF5FE0-DB02-0D09-B838-9389C3AF6D1C}"/>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937158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EECA5-0128-4329-6FF0-9C04EF25118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292717-E6AD-F399-E4E0-857B9C8BEF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AB10CF4-7DC3-39EC-6781-2EF640B5316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CE104E-DF75-B352-9A18-0AAD9DF040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B96CA1-D644-3468-914D-9BAE45BB6B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6B20E0F-A117-3AB7-EA29-638E2E1ADA8E}"/>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8" name="Footer Placeholder 7">
            <a:extLst>
              <a:ext uri="{FF2B5EF4-FFF2-40B4-BE49-F238E27FC236}">
                <a16:creationId xmlns:a16="http://schemas.microsoft.com/office/drawing/2014/main" id="{0D5F4186-3F05-EF8E-AED5-B1C3FD35DA0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9282751-5FBF-0D40-45ED-2EEEDB877900}"/>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170510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3EC41-1334-285E-43C0-2124FCEC8C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4358C6-CFFB-C404-7D9B-03753D65CD19}"/>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4" name="Footer Placeholder 3">
            <a:extLst>
              <a:ext uri="{FF2B5EF4-FFF2-40B4-BE49-F238E27FC236}">
                <a16:creationId xmlns:a16="http://schemas.microsoft.com/office/drawing/2014/main" id="{98B10AF0-02E8-4731-DCFF-98288AEC5E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7528DB7-1FBE-C12D-DAF6-D699BC31820C}"/>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155155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05E66F-7DD4-3468-0FF1-4A8641EC0240}"/>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3" name="Footer Placeholder 2">
            <a:extLst>
              <a:ext uri="{FF2B5EF4-FFF2-40B4-BE49-F238E27FC236}">
                <a16:creationId xmlns:a16="http://schemas.microsoft.com/office/drawing/2014/main" id="{553B8439-E50A-E122-AE49-C7C0A9595A3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8A929B-E927-4937-0132-BC54A83EAC5B}"/>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2831494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886FA-B970-7F1D-5092-3310E56F7F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F098A70-E3B8-F24E-C243-7F40377E38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CB627C-B864-2E4A-9F3F-43E5CDC2F1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EBC1AA-C226-B07A-7EE0-B8019F851C06}"/>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6" name="Footer Placeholder 5">
            <a:extLst>
              <a:ext uri="{FF2B5EF4-FFF2-40B4-BE49-F238E27FC236}">
                <a16:creationId xmlns:a16="http://schemas.microsoft.com/office/drawing/2014/main" id="{DAA2CDAA-D541-2B59-B3F8-FDAE2A3CB2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F5513A-2BCF-4B3A-F70E-2E04FDB330EA}"/>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2081664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41FDC-FC68-5605-DDC9-76E9A71D44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43531A5-A336-68B8-E31D-A110ED3DFA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3082203-70BA-003C-EA09-7D78FA9B5B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4CF0AA-7B79-A8A4-60A2-7F364A99A593}"/>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6" name="Footer Placeholder 5">
            <a:extLst>
              <a:ext uri="{FF2B5EF4-FFF2-40B4-BE49-F238E27FC236}">
                <a16:creationId xmlns:a16="http://schemas.microsoft.com/office/drawing/2014/main" id="{1F7D923A-029C-4F30-75F1-8B2C15AB1B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52220A-B06E-32B8-E45D-4E45D7B00040}"/>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1240131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515F4-E1D5-B03E-F1D8-F14498F02E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E22C63-6680-1FB6-697A-DF6619F2298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380379-3143-EBCA-5DA9-C5A38748A8AD}"/>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5" name="Footer Placeholder 4">
            <a:extLst>
              <a:ext uri="{FF2B5EF4-FFF2-40B4-BE49-F238E27FC236}">
                <a16:creationId xmlns:a16="http://schemas.microsoft.com/office/drawing/2014/main" id="{371925EC-2438-9891-26D8-5893B1A385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A35005-A6A9-2DA2-5BB0-F014F6C1F0CA}"/>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3740901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7345EE1-C748-356F-3D8D-0C2C8991DD6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4936A7-D565-1832-67C0-56E772E94F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0B1E05-FFF6-CC83-F796-AE3FB483F1FE}"/>
              </a:ext>
            </a:extLst>
          </p:cNvPr>
          <p:cNvSpPr>
            <a:spLocks noGrp="1"/>
          </p:cNvSpPr>
          <p:nvPr>
            <p:ph type="dt" sz="half" idx="10"/>
          </p:nvPr>
        </p:nvSpPr>
        <p:spPr/>
        <p:txBody>
          <a:bodyPr/>
          <a:lstStyle/>
          <a:p>
            <a:fld id="{CC801D2F-AB2E-4603-9BF8-37A8421DDA65}" type="datetimeFigureOut">
              <a:rPr lang="en-GB" smtClean="0"/>
              <a:t>12/03/2025</a:t>
            </a:fld>
            <a:endParaRPr lang="en-GB"/>
          </a:p>
        </p:txBody>
      </p:sp>
      <p:sp>
        <p:nvSpPr>
          <p:cNvPr id="5" name="Footer Placeholder 4">
            <a:extLst>
              <a:ext uri="{FF2B5EF4-FFF2-40B4-BE49-F238E27FC236}">
                <a16:creationId xmlns:a16="http://schemas.microsoft.com/office/drawing/2014/main" id="{CE78F68A-BE5C-7166-4871-08011A2B40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659300-918F-D12A-7839-A7C510BADE5A}"/>
              </a:ext>
            </a:extLst>
          </p:cNvPr>
          <p:cNvSpPr>
            <a:spLocks noGrp="1"/>
          </p:cNvSpPr>
          <p:nvPr>
            <p:ph type="sldNum" sz="quarter" idx="12"/>
          </p:nvPr>
        </p:nvSpPr>
        <p:spPr/>
        <p:txBody>
          <a:bodyPr/>
          <a:lstStyle/>
          <a:p>
            <a:fld id="{04CBA566-8483-48C9-A16E-8E23253DCDEB}" type="slidenum">
              <a:rPr lang="en-GB" smtClean="0"/>
              <a:t>‹#›</a:t>
            </a:fld>
            <a:endParaRPr lang="en-GB"/>
          </a:p>
        </p:txBody>
      </p:sp>
    </p:spTree>
    <p:extLst>
      <p:ext uri="{BB962C8B-B14F-4D97-AF65-F5344CB8AC3E}">
        <p14:creationId xmlns:p14="http://schemas.microsoft.com/office/powerpoint/2010/main" val="3585527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ADDF85-CFBF-B897-447D-4DBB973918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24CA31-FAA9-6246-0DE4-CE059FCC68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9022A0-5A0F-C21A-79E0-319621E2B8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C801D2F-AB2E-4603-9BF8-37A8421DDA65}" type="datetimeFigureOut">
              <a:rPr lang="en-GB" smtClean="0"/>
              <a:t>12/03/2025</a:t>
            </a:fld>
            <a:endParaRPr lang="en-GB"/>
          </a:p>
        </p:txBody>
      </p:sp>
      <p:sp>
        <p:nvSpPr>
          <p:cNvPr id="5" name="Footer Placeholder 4">
            <a:extLst>
              <a:ext uri="{FF2B5EF4-FFF2-40B4-BE49-F238E27FC236}">
                <a16:creationId xmlns:a16="http://schemas.microsoft.com/office/drawing/2014/main" id="{0BBBFE2A-0A0D-035B-CE77-5CD4226398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BF7690E-4189-9548-C0DC-CB2560B8FA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4CBA566-8483-48C9-A16E-8E23253DCDEB}" type="slidenum">
              <a:rPr lang="en-GB" smtClean="0"/>
              <a:t>‹#›</a:t>
            </a:fld>
            <a:endParaRPr lang="en-GB"/>
          </a:p>
        </p:txBody>
      </p:sp>
    </p:spTree>
    <p:extLst>
      <p:ext uri="{BB962C8B-B14F-4D97-AF65-F5344CB8AC3E}">
        <p14:creationId xmlns:p14="http://schemas.microsoft.com/office/powerpoint/2010/main" val="33137551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59" name="Arc 2058">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a:extLst>
              <a:ext uri="{FF2B5EF4-FFF2-40B4-BE49-F238E27FC236}">
                <a16:creationId xmlns:a16="http://schemas.microsoft.com/office/drawing/2014/main" id="{F7535803-6B37-B4A7-5576-233DAEE481F9}"/>
              </a:ext>
            </a:extLst>
          </p:cNvPr>
          <p:cNvSpPr>
            <a:spLocks noGrp="1"/>
          </p:cNvSpPr>
          <p:nvPr>
            <p:ph type="title"/>
          </p:nvPr>
        </p:nvSpPr>
        <p:spPr>
          <a:xfrm>
            <a:off x="838200" y="365125"/>
            <a:ext cx="10515599" cy="1325563"/>
          </a:xfrm>
        </p:spPr>
        <p:txBody>
          <a:bodyPr>
            <a:normAutofit/>
          </a:bodyPr>
          <a:lstStyle/>
          <a:p>
            <a:r>
              <a:rPr lang="en-US" dirty="0">
                <a:latin typeface="Comic Sans MS" panose="030F0702030302020204" pitchFamily="66" charset="0"/>
              </a:rPr>
              <a:t>Today we celebrated World Book Day! </a:t>
            </a:r>
            <a:endParaRPr lang="en-GB" dirty="0">
              <a:latin typeface="Comic Sans MS" panose="030F0702030302020204" pitchFamily="66" charset="0"/>
            </a:endParaRPr>
          </a:p>
        </p:txBody>
      </p:sp>
      <p:sp>
        <p:nvSpPr>
          <p:cNvPr id="2054" name="Content Placeholder 2053">
            <a:extLst>
              <a:ext uri="{FF2B5EF4-FFF2-40B4-BE49-F238E27FC236}">
                <a16:creationId xmlns:a16="http://schemas.microsoft.com/office/drawing/2014/main" id="{96102BE3-CD2C-4D4C-48FC-10C97310F95A}"/>
              </a:ext>
            </a:extLst>
          </p:cNvPr>
          <p:cNvSpPr>
            <a:spLocks noGrp="1"/>
          </p:cNvSpPr>
          <p:nvPr>
            <p:ph idx="1"/>
          </p:nvPr>
        </p:nvSpPr>
        <p:spPr>
          <a:xfrm>
            <a:off x="838200" y="1825625"/>
            <a:ext cx="5393361" cy="4351338"/>
          </a:xfrm>
        </p:spPr>
        <p:txBody>
          <a:bodyPr>
            <a:normAutofit/>
          </a:bodyPr>
          <a:lstStyle/>
          <a:p>
            <a:pPr marL="0" indent="0">
              <a:buNone/>
            </a:pPr>
            <a:r>
              <a:rPr lang="en-US" dirty="0">
                <a:latin typeface="Comic Sans MS" panose="030F0702030302020204" pitchFamily="66" charset="0"/>
              </a:rPr>
              <a:t>The children started their day with a special assembly with Mrs Smith. She had new books for every class but had lost them! We needed the children’s help to locate the missing books!</a:t>
            </a:r>
          </a:p>
        </p:txBody>
      </p:sp>
      <p:sp>
        <p:nvSpPr>
          <p:cNvPr id="2061" name="Oval 2060">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2050" name="Picture 2" descr="World Book Day 2025 - Whole-School ...">
            <a:extLst>
              <a:ext uri="{FF2B5EF4-FFF2-40B4-BE49-F238E27FC236}">
                <a16:creationId xmlns:a16="http://schemas.microsoft.com/office/drawing/2014/main" id="{81669FDB-821B-C842-06A2-E965B9E4412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62054" y="1910785"/>
            <a:ext cx="5422195" cy="3036429"/>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425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4" name="Rectangle 4113">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DAE49DC-C232-634B-62F1-04C29E1C13CD}"/>
              </a:ext>
            </a:extLst>
          </p:cNvPr>
          <p:cNvSpPr>
            <a:spLocks noGrp="1"/>
          </p:cNvSpPr>
          <p:nvPr>
            <p:ph type="title"/>
          </p:nvPr>
        </p:nvSpPr>
        <p:spPr>
          <a:xfrm>
            <a:off x="838200" y="365125"/>
            <a:ext cx="5393361" cy="1325563"/>
          </a:xfrm>
        </p:spPr>
        <p:txBody>
          <a:bodyPr>
            <a:normAutofit/>
          </a:bodyPr>
          <a:lstStyle/>
          <a:p>
            <a:r>
              <a:rPr lang="en-US" sz="4100">
                <a:latin typeface="Comic Sans MS" panose="030F0702030302020204" pitchFamily="66" charset="0"/>
              </a:rPr>
              <a:t>The children visited every teacher!</a:t>
            </a:r>
            <a:endParaRPr lang="en-GB" sz="4100">
              <a:latin typeface="Comic Sans MS" panose="030F0702030302020204" pitchFamily="66" charset="0"/>
            </a:endParaRPr>
          </a:p>
        </p:txBody>
      </p:sp>
      <p:sp>
        <p:nvSpPr>
          <p:cNvPr id="4102" name="Content Placeholder 4101">
            <a:extLst>
              <a:ext uri="{FF2B5EF4-FFF2-40B4-BE49-F238E27FC236}">
                <a16:creationId xmlns:a16="http://schemas.microsoft.com/office/drawing/2014/main" id="{7E65498A-8D2C-D50A-ABBC-4DC2E22D463A}"/>
              </a:ext>
            </a:extLst>
          </p:cNvPr>
          <p:cNvSpPr>
            <a:spLocks noGrp="1"/>
          </p:cNvSpPr>
          <p:nvPr>
            <p:ph idx="1"/>
          </p:nvPr>
        </p:nvSpPr>
        <p:spPr>
          <a:xfrm>
            <a:off x="838200" y="1825625"/>
            <a:ext cx="5393361" cy="4351338"/>
          </a:xfrm>
        </p:spPr>
        <p:txBody>
          <a:bodyPr>
            <a:normAutofit/>
          </a:bodyPr>
          <a:lstStyle/>
          <a:p>
            <a:pPr marL="0" indent="0">
              <a:buNone/>
            </a:pPr>
            <a:r>
              <a:rPr lang="en-US" dirty="0">
                <a:latin typeface="Comic Sans MS" panose="030F0702030302020204" pitchFamily="66" charset="0"/>
              </a:rPr>
              <a:t>Every teacher read them a special story. They then had to solve a puzzle based on the story.</a:t>
            </a:r>
          </a:p>
          <a:p>
            <a:endParaRPr lang="en-US" dirty="0">
              <a:latin typeface="Comic Sans MS" panose="030F0702030302020204" pitchFamily="66" charset="0"/>
            </a:endParaRPr>
          </a:p>
          <a:p>
            <a:pPr marL="0" indent="0">
              <a:buNone/>
            </a:pPr>
            <a:r>
              <a:rPr lang="en-US" dirty="0">
                <a:latin typeface="Comic Sans MS" panose="030F0702030302020204" pitchFamily="66" charset="0"/>
              </a:rPr>
              <a:t>After completing the puzzle, the teacher rewarded them with a co-ordinate.</a:t>
            </a:r>
          </a:p>
        </p:txBody>
      </p:sp>
      <p:pic>
        <p:nvPicPr>
          <p:cNvPr id="4100" name="Picture 4" descr="Books Child Kids Reading School Stock ...">
            <a:extLst>
              <a:ext uri="{FF2B5EF4-FFF2-40B4-BE49-F238E27FC236}">
                <a16:creationId xmlns:a16="http://schemas.microsoft.com/office/drawing/2014/main" id="{3E03604A-9B2F-3A51-3F93-C207746C2E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264" r="9189" b="-1"/>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4116"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118"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7358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671B638-9AF3-81CD-26AD-EB3506D48220}"/>
            </a:ext>
          </a:extLst>
        </p:cNvPr>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29FDDC5-0AC8-7253-B895-32526CD84AF2}"/>
              </a:ext>
            </a:extLst>
          </p:cNvPr>
          <p:cNvSpPr>
            <a:spLocks noGrp="1"/>
          </p:cNvSpPr>
          <p:nvPr>
            <p:ph type="title"/>
          </p:nvPr>
        </p:nvSpPr>
        <p:spPr>
          <a:xfrm>
            <a:off x="838200" y="365125"/>
            <a:ext cx="5393361" cy="1325563"/>
          </a:xfrm>
        </p:spPr>
        <p:txBody>
          <a:bodyPr>
            <a:normAutofit/>
          </a:bodyPr>
          <a:lstStyle/>
          <a:p>
            <a:r>
              <a:rPr lang="en-US" sz="3100">
                <a:latin typeface="Comic Sans MS" panose="030F0702030302020204" pitchFamily="66" charset="0"/>
              </a:rPr>
              <a:t>Miss Caddell read </a:t>
            </a:r>
            <a:r>
              <a:rPr lang="en-GB" sz="3100">
                <a:effectLst/>
                <a:latin typeface="Comic Sans MS" panose="030F0702030302020204" pitchFamily="66" charset="0"/>
                <a:ea typeface="Calibri" panose="020F0502020204030204" pitchFamily="34" charset="0"/>
                <a:cs typeface="Times New Roman" panose="02020603050405020304" pitchFamily="18" charset="0"/>
              </a:rPr>
              <a:t>Captain </a:t>
            </a:r>
            <a:r>
              <a:rPr lang="en-GB" sz="3100" err="1">
                <a:effectLst/>
                <a:latin typeface="Comic Sans MS" panose="030F0702030302020204" pitchFamily="66" charset="0"/>
                <a:ea typeface="Calibri" panose="020F0502020204030204" pitchFamily="34" charset="0"/>
                <a:cs typeface="Times New Roman" panose="02020603050405020304" pitchFamily="18" charset="0"/>
              </a:rPr>
              <a:t>Teachum’s</a:t>
            </a:r>
            <a:r>
              <a:rPr lang="en-GB" sz="3100">
                <a:effectLst/>
                <a:latin typeface="Comic Sans MS" panose="030F0702030302020204" pitchFamily="66" charset="0"/>
                <a:ea typeface="Calibri" panose="020F0502020204030204" pitchFamily="34" charset="0"/>
                <a:cs typeface="Times New Roman" panose="02020603050405020304" pitchFamily="18" charset="0"/>
              </a:rPr>
              <a:t> Buried Treasure</a:t>
            </a:r>
            <a:r>
              <a:rPr lang="en-US" sz="3100">
                <a:latin typeface="Comic Sans MS" panose="030F0702030302020204" pitchFamily="66" charset="0"/>
              </a:rPr>
              <a:t>!</a:t>
            </a:r>
            <a:endParaRPr lang="en-GB" sz="3100">
              <a:latin typeface="Comic Sans MS" panose="030F0702030302020204" pitchFamily="66" charset="0"/>
            </a:endParaRPr>
          </a:p>
        </p:txBody>
      </p:sp>
      <p:sp>
        <p:nvSpPr>
          <p:cNvPr id="7177" name="Freeform: Shape 7176">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50" name="Content Placeholder 6149">
            <a:extLst>
              <a:ext uri="{FF2B5EF4-FFF2-40B4-BE49-F238E27FC236}">
                <a16:creationId xmlns:a16="http://schemas.microsoft.com/office/drawing/2014/main" id="{EEE322DA-D700-17DE-BE66-84E29D5C40D9}"/>
              </a:ext>
            </a:extLst>
          </p:cNvPr>
          <p:cNvSpPr>
            <a:spLocks noGrp="1"/>
          </p:cNvSpPr>
          <p:nvPr>
            <p:ph idx="1"/>
          </p:nvPr>
        </p:nvSpPr>
        <p:spPr>
          <a:xfrm>
            <a:off x="774597" y="3423959"/>
            <a:ext cx="5393361" cy="2511050"/>
          </a:xfrm>
        </p:spPr>
        <p:txBody>
          <a:bodyPr>
            <a:normAutofit/>
          </a:bodyPr>
          <a:lstStyle/>
          <a:p>
            <a:pPr marL="0" indent="0">
              <a:buNone/>
            </a:pPr>
            <a:r>
              <a:rPr lang="en-US" dirty="0">
                <a:latin typeface="Comic Sans MS" panose="030F0702030302020204" pitchFamily="66" charset="0"/>
              </a:rPr>
              <a:t>Then they had to find where Miss Caddell chose to bury her hidden treasure! If they found the right location, they discovered the co-ordinate!</a:t>
            </a:r>
          </a:p>
        </p:txBody>
      </p:sp>
      <p:sp>
        <p:nvSpPr>
          <p:cNvPr id="7179" name="Oval 7178">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buried treasure : Carter, Peter ...">
            <a:extLst>
              <a:ext uri="{FF2B5EF4-FFF2-40B4-BE49-F238E27FC236}">
                <a16:creationId xmlns:a16="http://schemas.microsoft.com/office/drawing/2014/main" id="{C2FF6E8B-17FE-E988-2CA2-D8592FC0273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11542" y="1176557"/>
            <a:ext cx="2932335" cy="386090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a:noFill/>
          <a:extLst>
            <a:ext uri="{909E8E84-426E-40DD-AFC4-6F175D3DCCD1}">
              <a14:hiddenFill xmlns:a14="http://schemas.microsoft.com/office/drawing/2010/main">
                <a:solidFill>
                  <a:srgbClr val="FFFFFF"/>
                </a:solidFill>
              </a14:hiddenFill>
            </a:ext>
          </a:extLst>
        </p:spPr>
      </p:pic>
      <p:sp>
        <p:nvSpPr>
          <p:cNvPr id="7181" name="Freeform: Shape 7180">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7183" name="Straight Connector 7182">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7185" name="Freeform: Shape 7184">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7187" name="Freeform: Shape 7186">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189" name="Freeform: Shape 7188">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992253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DDF02EC5-3448-184F-716B-7E8098723189}"/>
              </a:ext>
            </a:extLst>
          </p:cNvPr>
          <p:cNvSpPr>
            <a:spLocks noGrp="1"/>
          </p:cNvSpPr>
          <p:nvPr>
            <p:ph type="title"/>
          </p:nvPr>
        </p:nvSpPr>
        <p:spPr>
          <a:xfrm>
            <a:off x="838200" y="365125"/>
            <a:ext cx="5393361" cy="1325563"/>
          </a:xfrm>
        </p:spPr>
        <p:txBody>
          <a:bodyPr>
            <a:normAutofit/>
          </a:bodyPr>
          <a:lstStyle/>
          <a:p>
            <a:r>
              <a:rPr lang="en-US" dirty="0">
                <a:latin typeface="Comic Sans MS" panose="030F0702030302020204" pitchFamily="66" charset="0"/>
              </a:rPr>
              <a:t>Mrs Rogers read Oi Frog!</a:t>
            </a:r>
            <a:endParaRPr lang="en-GB" dirty="0">
              <a:latin typeface="Comic Sans MS" panose="030F0702030302020204" pitchFamily="66" charset="0"/>
            </a:endParaRPr>
          </a:p>
        </p:txBody>
      </p:sp>
      <p:sp>
        <p:nvSpPr>
          <p:cNvPr id="6155" name="Freeform: Shape 6154">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50" name="Content Placeholder 6149">
            <a:extLst>
              <a:ext uri="{FF2B5EF4-FFF2-40B4-BE49-F238E27FC236}">
                <a16:creationId xmlns:a16="http://schemas.microsoft.com/office/drawing/2014/main" id="{A4DE505B-CCA1-3D7F-C6FE-309A6DB1EE39}"/>
              </a:ext>
            </a:extLst>
          </p:cNvPr>
          <p:cNvSpPr>
            <a:spLocks noGrp="1"/>
          </p:cNvSpPr>
          <p:nvPr>
            <p:ph idx="1"/>
          </p:nvPr>
        </p:nvSpPr>
        <p:spPr>
          <a:xfrm>
            <a:off x="838200" y="3175279"/>
            <a:ext cx="5393361" cy="3001684"/>
          </a:xfrm>
        </p:spPr>
        <p:txBody>
          <a:bodyPr>
            <a:normAutofit/>
          </a:bodyPr>
          <a:lstStyle/>
          <a:p>
            <a:pPr marL="0" indent="0">
              <a:buNone/>
            </a:pPr>
            <a:r>
              <a:rPr lang="en-US" dirty="0">
                <a:latin typeface="Comic Sans MS" panose="030F0702030302020204" pitchFamily="66" charset="0"/>
              </a:rPr>
              <a:t>Then they had to match the rhyming pictures. If they found the odd one out, they were given the coordinate!</a:t>
            </a:r>
          </a:p>
        </p:txBody>
      </p:sp>
      <p:sp>
        <p:nvSpPr>
          <p:cNvPr id="6157" name="Oval 6156">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Oi Frog! (Oi Frog and Friends): Amazon ...">
            <a:extLst>
              <a:ext uri="{FF2B5EF4-FFF2-40B4-BE49-F238E27FC236}">
                <a16:creationId xmlns:a16="http://schemas.microsoft.com/office/drawing/2014/main" id="{3E101F6A-5C4E-2D25-2461-8E92924613E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87184" y="1208046"/>
            <a:ext cx="3781051" cy="3797930"/>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a:noFill/>
          <a:extLst>
            <a:ext uri="{909E8E84-426E-40DD-AFC4-6F175D3DCCD1}">
              <a14:hiddenFill xmlns:a14="http://schemas.microsoft.com/office/drawing/2010/main">
                <a:solidFill>
                  <a:srgbClr val="FFFFFF"/>
                </a:solidFill>
              </a14:hiddenFill>
            </a:ext>
          </a:extLst>
        </p:spPr>
      </p:pic>
      <p:sp>
        <p:nvSpPr>
          <p:cNvPr id="6159" name="Freeform: Shape 6158">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6161" name="Straight Connector 6160">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6163" name="Freeform: Shape 6162">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6165" name="Freeform: Shape 6164">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7" name="Freeform: Shape 6166">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727353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601BED-A06C-9D6F-E14A-B62B4BA0CAC7}"/>
            </a:ext>
          </a:extLst>
        </p:cNvPr>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BE31DC29-5B03-6E03-73F3-7A5E65A95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BB1F20D-5BD3-DEA7-7207-D014433ACD0E}"/>
              </a:ext>
            </a:extLst>
          </p:cNvPr>
          <p:cNvSpPr>
            <a:spLocks noGrp="1"/>
          </p:cNvSpPr>
          <p:nvPr>
            <p:ph type="title"/>
          </p:nvPr>
        </p:nvSpPr>
        <p:spPr>
          <a:xfrm>
            <a:off x="838200" y="365125"/>
            <a:ext cx="5393361" cy="1325563"/>
          </a:xfrm>
        </p:spPr>
        <p:txBody>
          <a:bodyPr>
            <a:normAutofit/>
          </a:bodyPr>
          <a:lstStyle/>
          <a:p>
            <a:r>
              <a:rPr lang="en-US" dirty="0">
                <a:latin typeface="Comic Sans MS" panose="030F0702030302020204" pitchFamily="66" charset="0"/>
              </a:rPr>
              <a:t>Miss Welsh read The Comet</a:t>
            </a:r>
            <a:endParaRPr lang="en-GB" dirty="0">
              <a:latin typeface="Comic Sans MS" panose="030F0702030302020204" pitchFamily="66" charset="0"/>
            </a:endParaRPr>
          </a:p>
        </p:txBody>
      </p:sp>
      <p:sp>
        <p:nvSpPr>
          <p:cNvPr id="6155" name="Freeform: Shape 6154">
            <a:extLst>
              <a:ext uri="{FF2B5EF4-FFF2-40B4-BE49-F238E27FC236}">
                <a16:creationId xmlns:a16="http://schemas.microsoft.com/office/drawing/2014/main" id="{4D4A8B69-4619-233F-624F-2E53A84DD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50" name="Content Placeholder 6149">
            <a:extLst>
              <a:ext uri="{FF2B5EF4-FFF2-40B4-BE49-F238E27FC236}">
                <a16:creationId xmlns:a16="http://schemas.microsoft.com/office/drawing/2014/main" id="{0A3BC5BE-D83D-F628-44AB-EA4E99064B25}"/>
              </a:ext>
            </a:extLst>
          </p:cNvPr>
          <p:cNvSpPr>
            <a:spLocks noGrp="1"/>
          </p:cNvSpPr>
          <p:nvPr>
            <p:ph idx="1"/>
          </p:nvPr>
        </p:nvSpPr>
        <p:spPr>
          <a:xfrm>
            <a:off x="838200" y="3175279"/>
            <a:ext cx="5393361" cy="3001684"/>
          </a:xfrm>
        </p:spPr>
        <p:txBody>
          <a:bodyPr>
            <a:normAutofit/>
          </a:bodyPr>
          <a:lstStyle/>
          <a:p>
            <a:pPr marL="0" indent="0" algn="ctr">
              <a:buNone/>
            </a:pPr>
            <a:r>
              <a:rPr lang="en-US" dirty="0">
                <a:latin typeface="Comic Sans MS" panose="030F0702030302020204" pitchFamily="66" charset="0"/>
              </a:rPr>
              <a:t>The children had to search a picture of the night sky and spot the coordinate in the stars.</a:t>
            </a:r>
          </a:p>
        </p:txBody>
      </p:sp>
      <p:sp>
        <p:nvSpPr>
          <p:cNvPr id="6157" name="Oval 6156">
            <a:extLst>
              <a:ext uri="{FF2B5EF4-FFF2-40B4-BE49-F238E27FC236}">
                <a16:creationId xmlns:a16="http://schemas.microsoft.com/office/drawing/2014/main" id="{AB5D7B1B-6C3A-329A-E4FD-64A9B7D640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Freeform: Shape 6158">
            <a:extLst>
              <a:ext uri="{FF2B5EF4-FFF2-40B4-BE49-F238E27FC236}">
                <a16:creationId xmlns:a16="http://schemas.microsoft.com/office/drawing/2014/main" id="{B1E3C57A-1A72-5C64-74AE-6C0072478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6161" name="Straight Connector 6160">
            <a:extLst>
              <a:ext uri="{FF2B5EF4-FFF2-40B4-BE49-F238E27FC236}">
                <a16:creationId xmlns:a16="http://schemas.microsoft.com/office/drawing/2014/main" id="{F2E35E7B-B753-0470-5EB8-7BFB45B9D1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6163" name="Freeform: Shape 6162">
            <a:extLst>
              <a:ext uri="{FF2B5EF4-FFF2-40B4-BE49-F238E27FC236}">
                <a16:creationId xmlns:a16="http://schemas.microsoft.com/office/drawing/2014/main" id="{9348EFA6-C077-5F52-B42B-E7675D9F10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6165" name="Freeform: Shape 6164">
            <a:extLst>
              <a:ext uri="{FF2B5EF4-FFF2-40B4-BE49-F238E27FC236}">
                <a16:creationId xmlns:a16="http://schemas.microsoft.com/office/drawing/2014/main" id="{07BEB0EF-4C35-747C-9C99-26A1A7B889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7" name="Freeform: Shape 6166">
            <a:extLst>
              <a:ext uri="{FF2B5EF4-FFF2-40B4-BE49-F238E27FC236}">
                <a16:creationId xmlns:a16="http://schemas.microsoft.com/office/drawing/2014/main" id="{86C01CE1-78D1-A047-5F4E-CC4A81C7B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1026" name="Picture 2" descr="The Comet">
            <a:extLst>
              <a:ext uri="{FF2B5EF4-FFF2-40B4-BE49-F238E27FC236}">
                <a16:creationId xmlns:a16="http://schemas.microsoft.com/office/drawing/2014/main" id="{8B0C4039-6F86-8C0F-13A2-04D828A052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4273" y="1151216"/>
            <a:ext cx="3457575" cy="404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9313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8225456-986C-9C12-89AC-71CC00FFB15E}"/>
            </a:ext>
          </a:extLst>
        </p:cNvPr>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71F5B80A-93DB-20ED-E0D1-C035FF8CD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62151E9-AB0F-F61E-B2C3-2C3C465140C0}"/>
              </a:ext>
            </a:extLst>
          </p:cNvPr>
          <p:cNvSpPr>
            <a:spLocks noGrp="1"/>
          </p:cNvSpPr>
          <p:nvPr>
            <p:ph type="title"/>
          </p:nvPr>
        </p:nvSpPr>
        <p:spPr>
          <a:xfrm>
            <a:off x="838200" y="365125"/>
            <a:ext cx="5393361" cy="1325563"/>
          </a:xfrm>
        </p:spPr>
        <p:txBody>
          <a:bodyPr>
            <a:normAutofit fontScale="90000"/>
          </a:bodyPr>
          <a:lstStyle/>
          <a:p>
            <a:r>
              <a:rPr lang="en-US" dirty="0">
                <a:latin typeface="Comic Sans MS" panose="030F0702030302020204" pitchFamily="66" charset="0"/>
              </a:rPr>
              <a:t>Miss Burt read We’re going on a bear hunt.</a:t>
            </a:r>
            <a:endParaRPr lang="en-GB" dirty="0">
              <a:latin typeface="Comic Sans MS" panose="030F0702030302020204" pitchFamily="66" charset="0"/>
            </a:endParaRPr>
          </a:p>
        </p:txBody>
      </p:sp>
      <p:sp>
        <p:nvSpPr>
          <p:cNvPr id="6155" name="Freeform: Shape 6154">
            <a:extLst>
              <a:ext uri="{FF2B5EF4-FFF2-40B4-BE49-F238E27FC236}">
                <a16:creationId xmlns:a16="http://schemas.microsoft.com/office/drawing/2014/main" id="{EFFB40FA-170A-75F7-8847-A345E04181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50" name="Content Placeholder 6149">
            <a:extLst>
              <a:ext uri="{FF2B5EF4-FFF2-40B4-BE49-F238E27FC236}">
                <a16:creationId xmlns:a16="http://schemas.microsoft.com/office/drawing/2014/main" id="{25546160-A5FE-16FD-FB43-3D5C19031C5E}"/>
              </a:ext>
            </a:extLst>
          </p:cNvPr>
          <p:cNvSpPr>
            <a:spLocks noGrp="1"/>
          </p:cNvSpPr>
          <p:nvPr>
            <p:ph idx="1"/>
          </p:nvPr>
        </p:nvSpPr>
        <p:spPr>
          <a:xfrm>
            <a:off x="838200" y="3175279"/>
            <a:ext cx="5393361" cy="3001684"/>
          </a:xfrm>
        </p:spPr>
        <p:txBody>
          <a:bodyPr>
            <a:normAutofit/>
          </a:bodyPr>
          <a:lstStyle/>
          <a:p>
            <a:pPr marL="0" indent="0" algn="ctr">
              <a:buNone/>
            </a:pPr>
            <a:r>
              <a:rPr lang="en-US" dirty="0">
                <a:latin typeface="Comic Sans MS" panose="030F0702030302020204" pitchFamily="66" charset="0"/>
              </a:rPr>
              <a:t>The children went on a bear hunt to find the bear that had their co-ordinate.</a:t>
            </a:r>
          </a:p>
        </p:txBody>
      </p:sp>
      <p:sp>
        <p:nvSpPr>
          <p:cNvPr id="6157" name="Oval 6156">
            <a:extLst>
              <a:ext uri="{FF2B5EF4-FFF2-40B4-BE49-F238E27FC236}">
                <a16:creationId xmlns:a16="http://schemas.microsoft.com/office/drawing/2014/main" id="{27E211E3-463E-7C3C-390E-D54A2DB347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Freeform: Shape 6158">
            <a:extLst>
              <a:ext uri="{FF2B5EF4-FFF2-40B4-BE49-F238E27FC236}">
                <a16:creationId xmlns:a16="http://schemas.microsoft.com/office/drawing/2014/main" id="{F7C1711E-CB51-289F-75FC-13E19DE845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6161" name="Straight Connector 6160">
            <a:extLst>
              <a:ext uri="{FF2B5EF4-FFF2-40B4-BE49-F238E27FC236}">
                <a16:creationId xmlns:a16="http://schemas.microsoft.com/office/drawing/2014/main" id="{15B94049-1648-6069-F20B-3BD5162B865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6163" name="Freeform: Shape 6162">
            <a:extLst>
              <a:ext uri="{FF2B5EF4-FFF2-40B4-BE49-F238E27FC236}">
                <a16:creationId xmlns:a16="http://schemas.microsoft.com/office/drawing/2014/main" id="{8762C485-4399-230E-56C9-ECF0C8BA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6165" name="Freeform: Shape 6164">
            <a:extLst>
              <a:ext uri="{FF2B5EF4-FFF2-40B4-BE49-F238E27FC236}">
                <a16:creationId xmlns:a16="http://schemas.microsoft.com/office/drawing/2014/main" id="{830EE10A-75B2-D7F0-2A17-724D69E7B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7" name="Freeform: Shape 6166">
            <a:extLst>
              <a:ext uri="{FF2B5EF4-FFF2-40B4-BE49-F238E27FC236}">
                <a16:creationId xmlns:a16="http://schemas.microsoft.com/office/drawing/2014/main" id="{871156E5-B848-1A09-00AB-B53C42E6C6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3" name="Picture 2" descr="We're Going on a Bear Hunt: The ...">
            <a:extLst>
              <a:ext uri="{FF2B5EF4-FFF2-40B4-BE49-F238E27FC236}">
                <a16:creationId xmlns:a16="http://schemas.microsoft.com/office/drawing/2014/main" id="{1A632B27-06B5-9368-5F62-3257D4CD6A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5631" y="1698235"/>
            <a:ext cx="3199570" cy="3213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753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32F701-E6E9-6CDF-9591-04573577FDFE}"/>
            </a:ext>
          </a:extLst>
        </p:cNvPr>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3657F4AC-6C0C-B255-86F6-F90F90AB02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F398FAF-E784-CAC3-4315-4DF4A8888FEF}"/>
              </a:ext>
            </a:extLst>
          </p:cNvPr>
          <p:cNvSpPr>
            <a:spLocks noGrp="1"/>
          </p:cNvSpPr>
          <p:nvPr>
            <p:ph type="title"/>
          </p:nvPr>
        </p:nvSpPr>
        <p:spPr>
          <a:xfrm>
            <a:off x="838200" y="365125"/>
            <a:ext cx="5393361" cy="1325563"/>
          </a:xfrm>
        </p:spPr>
        <p:txBody>
          <a:bodyPr>
            <a:normAutofit fontScale="90000"/>
          </a:bodyPr>
          <a:lstStyle/>
          <a:p>
            <a:r>
              <a:rPr lang="en-US" dirty="0" err="1">
                <a:latin typeface="Comic Sans MS" panose="030F0702030302020204" pitchFamily="66" charset="0"/>
              </a:rPr>
              <a:t>Mrs</a:t>
            </a:r>
            <a:r>
              <a:rPr lang="en-US" dirty="0">
                <a:latin typeface="Comic Sans MS" panose="030F0702030302020204" pitchFamily="66" charset="0"/>
              </a:rPr>
              <a:t> Arnold read Pirates Love Underpants</a:t>
            </a:r>
            <a:endParaRPr lang="en-GB" dirty="0">
              <a:latin typeface="Comic Sans MS" panose="030F0702030302020204" pitchFamily="66" charset="0"/>
            </a:endParaRPr>
          </a:p>
        </p:txBody>
      </p:sp>
      <p:sp>
        <p:nvSpPr>
          <p:cNvPr id="6155" name="Freeform: Shape 6154">
            <a:extLst>
              <a:ext uri="{FF2B5EF4-FFF2-40B4-BE49-F238E27FC236}">
                <a16:creationId xmlns:a16="http://schemas.microsoft.com/office/drawing/2014/main" id="{83D84EA5-64B4-2DAD-A970-B29A7731E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50" name="Content Placeholder 6149">
            <a:extLst>
              <a:ext uri="{FF2B5EF4-FFF2-40B4-BE49-F238E27FC236}">
                <a16:creationId xmlns:a16="http://schemas.microsoft.com/office/drawing/2014/main" id="{E39774AE-2994-6B99-0EE6-A418B65CF332}"/>
              </a:ext>
            </a:extLst>
          </p:cNvPr>
          <p:cNvSpPr>
            <a:spLocks noGrp="1"/>
          </p:cNvSpPr>
          <p:nvPr>
            <p:ph idx="1"/>
          </p:nvPr>
        </p:nvSpPr>
        <p:spPr>
          <a:xfrm>
            <a:off x="838200" y="3175279"/>
            <a:ext cx="5393361" cy="3001684"/>
          </a:xfrm>
        </p:spPr>
        <p:txBody>
          <a:bodyPr>
            <a:normAutofit/>
          </a:bodyPr>
          <a:lstStyle/>
          <a:p>
            <a:pPr marL="0" indent="0" algn="ctr">
              <a:buNone/>
            </a:pPr>
            <a:r>
              <a:rPr lang="en-US" dirty="0">
                <a:latin typeface="Comic Sans MS" panose="030F0702030302020204" pitchFamily="66" charset="0"/>
              </a:rPr>
              <a:t>The children had to search the pirate ship to find pants. They sorted the pants into matching pairs to find the odd one out. This led them to the pirate flag with the correct coordinate.</a:t>
            </a:r>
          </a:p>
        </p:txBody>
      </p:sp>
      <p:sp>
        <p:nvSpPr>
          <p:cNvPr id="6157" name="Oval 6156">
            <a:extLst>
              <a:ext uri="{FF2B5EF4-FFF2-40B4-BE49-F238E27FC236}">
                <a16:creationId xmlns:a16="http://schemas.microsoft.com/office/drawing/2014/main" id="{2A7D350E-0CCB-186A-D208-47A918596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Freeform: Shape 6158">
            <a:extLst>
              <a:ext uri="{FF2B5EF4-FFF2-40B4-BE49-F238E27FC236}">
                <a16:creationId xmlns:a16="http://schemas.microsoft.com/office/drawing/2014/main" id="{ADB83FC2-74EF-F36A-8DE4-5FA43A559A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6161" name="Straight Connector 6160">
            <a:extLst>
              <a:ext uri="{FF2B5EF4-FFF2-40B4-BE49-F238E27FC236}">
                <a16:creationId xmlns:a16="http://schemas.microsoft.com/office/drawing/2014/main" id="{F8A23AAE-8D47-EE58-0025-F3601AC87F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6163" name="Freeform: Shape 6162">
            <a:extLst>
              <a:ext uri="{FF2B5EF4-FFF2-40B4-BE49-F238E27FC236}">
                <a16:creationId xmlns:a16="http://schemas.microsoft.com/office/drawing/2014/main" id="{6A838E08-4E68-2707-9FCC-7C3F3BF73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6165" name="Freeform: Shape 6164">
            <a:extLst>
              <a:ext uri="{FF2B5EF4-FFF2-40B4-BE49-F238E27FC236}">
                <a16:creationId xmlns:a16="http://schemas.microsoft.com/office/drawing/2014/main" id="{2E6815FC-C1A1-B029-4FC7-828342F4CB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7" name="Freeform: Shape 6166">
            <a:extLst>
              <a:ext uri="{FF2B5EF4-FFF2-40B4-BE49-F238E27FC236}">
                <a16:creationId xmlns:a16="http://schemas.microsoft.com/office/drawing/2014/main" id="{EEDCE8F9-D941-ABA5-0985-1EB537D01A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4" name="Picture 3">
            <a:extLst>
              <a:ext uri="{FF2B5EF4-FFF2-40B4-BE49-F238E27FC236}">
                <a16:creationId xmlns:a16="http://schemas.microsoft.com/office/drawing/2014/main" id="{5F3B4F05-5ED8-33F3-3074-F57FD53530AC}"/>
              </a:ext>
            </a:extLst>
          </p:cNvPr>
          <p:cNvPicPr>
            <a:picLocks noChangeAspect="1"/>
          </p:cNvPicPr>
          <p:nvPr/>
        </p:nvPicPr>
        <p:blipFill>
          <a:blip r:embed="rId2"/>
          <a:stretch>
            <a:fillRect/>
          </a:stretch>
        </p:blipFill>
        <p:spPr>
          <a:xfrm>
            <a:off x="8051519" y="1112246"/>
            <a:ext cx="3102145" cy="3597446"/>
          </a:xfrm>
          <a:prstGeom prst="rect">
            <a:avLst/>
          </a:prstGeom>
        </p:spPr>
      </p:pic>
    </p:spTree>
    <p:extLst>
      <p:ext uri="{BB962C8B-B14F-4D97-AF65-F5344CB8AC3E}">
        <p14:creationId xmlns:p14="http://schemas.microsoft.com/office/powerpoint/2010/main" val="473975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CD35036-8164-5907-65E5-11503246C54D}"/>
            </a:ext>
          </a:extLst>
        </p:cNvPr>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DBEE30D9-BC97-014C-172C-A7C4BC9B35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E4B22B2B-BFCD-C2A5-5B6A-8BAC8FF4FF5E}"/>
              </a:ext>
            </a:extLst>
          </p:cNvPr>
          <p:cNvSpPr>
            <a:spLocks noGrp="1"/>
          </p:cNvSpPr>
          <p:nvPr>
            <p:ph type="title"/>
          </p:nvPr>
        </p:nvSpPr>
        <p:spPr>
          <a:xfrm>
            <a:off x="838200" y="365125"/>
            <a:ext cx="5393361" cy="1325563"/>
          </a:xfrm>
        </p:spPr>
        <p:txBody>
          <a:bodyPr>
            <a:normAutofit fontScale="90000"/>
          </a:bodyPr>
          <a:lstStyle/>
          <a:p>
            <a:r>
              <a:rPr lang="en-US" dirty="0" err="1">
                <a:latin typeface="Comic Sans MS" panose="030F0702030302020204" pitchFamily="66" charset="0"/>
              </a:rPr>
              <a:t>Mrs</a:t>
            </a:r>
            <a:r>
              <a:rPr lang="en-US" dirty="0">
                <a:latin typeface="Comic Sans MS" panose="030F0702030302020204" pitchFamily="66" charset="0"/>
              </a:rPr>
              <a:t> Barber read </a:t>
            </a:r>
            <a:br>
              <a:rPr lang="en-US" dirty="0">
                <a:latin typeface="Comic Sans MS" panose="030F0702030302020204" pitchFamily="66" charset="0"/>
              </a:rPr>
            </a:br>
            <a:r>
              <a:rPr lang="en-US" dirty="0">
                <a:latin typeface="Comic Sans MS" panose="030F0702030302020204" pitchFamily="66" charset="0"/>
              </a:rPr>
              <a:t>Chickens can’t see in the dark.</a:t>
            </a:r>
            <a:endParaRPr lang="en-GB" dirty="0">
              <a:latin typeface="Comic Sans MS" panose="030F0702030302020204" pitchFamily="66" charset="0"/>
            </a:endParaRPr>
          </a:p>
        </p:txBody>
      </p:sp>
      <p:sp>
        <p:nvSpPr>
          <p:cNvPr id="6155" name="Freeform: Shape 6154">
            <a:extLst>
              <a:ext uri="{FF2B5EF4-FFF2-40B4-BE49-F238E27FC236}">
                <a16:creationId xmlns:a16="http://schemas.microsoft.com/office/drawing/2014/main" id="{589444F9-45B7-420D-020F-D2A6516401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157" name="Oval 6156">
            <a:extLst>
              <a:ext uri="{FF2B5EF4-FFF2-40B4-BE49-F238E27FC236}">
                <a16:creationId xmlns:a16="http://schemas.microsoft.com/office/drawing/2014/main" id="{9636D40F-193D-C432-9310-A754E4B86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159" name="Freeform: Shape 6158">
            <a:extLst>
              <a:ext uri="{FF2B5EF4-FFF2-40B4-BE49-F238E27FC236}">
                <a16:creationId xmlns:a16="http://schemas.microsoft.com/office/drawing/2014/main" id="{17345F95-AC20-826E-A6EE-23B283979D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cxnSp>
        <p:nvCxnSpPr>
          <p:cNvPr id="6161" name="Straight Connector 6160">
            <a:extLst>
              <a:ext uri="{FF2B5EF4-FFF2-40B4-BE49-F238E27FC236}">
                <a16:creationId xmlns:a16="http://schemas.microsoft.com/office/drawing/2014/main" id="{D501AD2D-A8F1-D230-BF42-F4EF807057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6163" name="Freeform: Shape 6162">
            <a:extLst>
              <a:ext uri="{FF2B5EF4-FFF2-40B4-BE49-F238E27FC236}">
                <a16:creationId xmlns:a16="http://schemas.microsoft.com/office/drawing/2014/main" id="{DD8CDB7A-3EB5-331C-BAFB-3521CD4BAC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165" name="Freeform: Shape 6164">
            <a:extLst>
              <a:ext uri="{FF2B5EF4-FFF2-40B4-BE49-F238E27FC236}">
                <a16:creationId xmlns:a16="http://schemas.microsoft.com/office/drawing/2014/main" id="{7EFFFA3C-52F4-FDE1-8D6E-6357EF7F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6167" name="Freeform: Shape 6166">
            <a:extLst>
              <a:ext uri="{FF2B5EF4-FFF2-40B4-BE49-F238E27FC236}">
                <a16:creationId xmlns:a16="http://schemas.microsoft.com/office/drawing/2014/main" id="{8523498F-D441-FF23-D593-DD9B5F983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4" name="Picture 3">
            <a:extLst>
              <a:ext uri="{FF2B5EF4-FFF2-40B4-BE49-F238E27FC236}">
                <a16:creationId xmlns:a16="http://schemas.microsoft.com/office/drawing/2014/main" id="{5ADB742B-61C6-1F8A-BB04-B9CC62277D11}"/>
              </a:ext>
            </a:extLst>
          </p:cNvPr>
          <p:cNvPicPr>
            <a:picLocks noChangeAspect="1"/>
          </p:cNvPicPr>
          <p:nvPr/>
        </p:nvPicPr>
        <p:blipFill>
          <a:blip r:embed="rId2"/>
          <a:stretch>
            <a:fillRect/>
          </a:stretch>
        </p:blipFill>
        <p:spPr>
          <a:xfrm>
            <a:off x="7822563" y="1138313"/>
            <a:ext cx="3895880" cy="3804284"/>
          </a:xfrm>
          <a:prstGeom prst="rect">
            <a:avLst/>
          </a:prstGeom>
        </p:spPr>
      </p:pic>
      <p:sp>
        <p:nvSpPr>
          <p:cNvPr id="5" name="Content Placeholder 6149">
            <a:extLst>
              <a:ext uri="{FF2B5EF4-FFF2-40B4-BE49-F238E27FC236}">
                <a16:creationId xmlns:a16="http://schemas.microsoft.com/office/drawing/2014/main" id="{060F6277-0B20-19BB-11DB-D172B8AD41C4}"/>
              </a:ext>
            </a:extLst>
          </p:cNvPr>
          <p:cNvSpPr txBox="1">
            <a:spLocks/>
          </p:cNvSpPr>
          <p:nvPr/>
        </p:nvSpPr>
        <p:spPr>
          <a:xfrm>
            <a:off x="838200" y="3175279"/>
            <a:ext cx="5393361" cy="234391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Then they had to find all the carrots in a picture </a:t>
            </a:r>
            <a:r>
              <a:rPr kumimoji="0" lang="en-US" sz="28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of Sunnyside farmyard</a:t>
            </a:r>
            <a:r>
              <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If they found all of the carrots they were given the coordinate!</a:t>
            </a:r>
          </a:p>
        </p:txBody>
      </p:sp>
    </p:spTree>
    <p:extLst>
      <p:ext uri="{BB962C8B-B14F-4D97-AF65-F5344CB8AC3E}">
        <p14:creationId xmlns:p14="http://schemas.microsoft.com/office/powerpoint/2010/main" val="2457434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C7CCF75-9ED4-0424-06DA-329992938F80}"/>
            </a:ext>
          </a:extLst>
        </p:cNvPr>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69C65EF6-EA15-F355-F8AD-7E85251080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02FE9330-4F9A-D082-626B-44D5FCAD48CA}"/>
              </a:ext>
            </a:extLst>
          </p:cNvPr>
          <p:cNvSpPr>
            <a:spLocks noGrp="1"/>
          </p:cNvSpPr>
          <p:nvPr>
            <p:ph type="title"/>
          </p:nvPr>
        </p:nvSpPr>
        <p:spPr>
          <a:xfrm>
            <a:off x="838200" y="365125"/>
            <a:ext cx="5393361" cy="1325563"/>
          </a:xfrm>
        </p:spPr>
        <p:txBody>
          <a:bodyPr>
            <a:normAutofit fontScale="90000"/>
          </a:bodyPr>
          <a:lstStyle/>
          <a:p>
            <a:r>
              <a:rPr lang="en-US" dirty="0">
                <a:latin typeface="Comic Sans MS" panose="030F0702030302020204" pitchFamily="66" charset="0"/>
              </a:rPr>
              <a:t>Mrs Street read Betsy </a:t>
            </a:r>
            <a:r>
              <a:rPr lang="en-US" dirty="0" err="1">
                <a:latin typeface="Comic Sans MS" panose="030F0702030302020204" pitchFamily="66" charset="0"/>
              </a:rPr>
              <a:t>Buglove</a:t>
            </a:r>
            <a:r>
              <a:rPr lang="en-US" dirty="0">
                <a:latin typeface="Comic Sans MS" panose="030F0702030302020204" pitchFamily="66" charset="0"/>
              </a:rPr>
              <a:t> and the Brave Butterfly. </a:t>
            </a:r>
            <a:endParaRPr lang="en-GB" dirty="0">
              <a:latin typeface="Comic Sans MS" panose="030F0702030302020204" pitchFamily="66" charset="0"/>
            </a:endParaRPr>
          </a:p>
        </p:txBody>
      </p:sp>
      <p:sp>
        <p:nvSpPr>
          <p:cNvPr id="6155" name="Freeform: Shape 6154">
            <a:extLst>
              <a:ext uri="{FF2B5EF4-FFF2-40B4-BE49-F238E27FC236}">
                <a16:creationId xmlns:a16="http://schemas.microsoft.com/office/drawing/2014/main" id="{278DFE17-3C1B-08C9-F8AD-9FE5209DB9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157" name="Oval 6156">
            <a:extLst>
              <a:ext uri="{FF2B5EF4-FFF2-40B4-BE49-F238E27FC236}">
                <a16:creationId xmlns:a16="http://schemas.microsoft.com/office/drawing/2014/main" id="{EAB95F1D-251E-FB09-85A7-498958D64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159" name="Freeform: Shape 6158">
            <a:extLst>
              <a:ext uri="{FF2B5EF4-FFF2-40B4-BE49-F238E27FC236}">
                <a16:creationId xmlns:a16="http://schemas.microsoft.com/office/drawing/2014/main" id="{51EDDA33-1A16-FD0D-E8F2-2035E1EEAA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cxnSp>
        <p:nvCxnSpPr>
          <p:cNvPr id="6161" name="Straight Connector 6160">
            <a:extLst>
              <a:ext uri="{FF2B5EF4-FFF2-40B4-BE49-F238E27FC236}">
                <a16:creationId xmlns:a16="http://schemas.microsoft.com/office/drawing/2014/main" id="{B3D73D42-6E87-71FF-7CE9-9F2400995B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6163" name="Freeform: Shape 6162">
            <a:extLst>
              <a:ext uri="{FF2B5EF4-FFF2-40B4-BE49-F238E27FC236}">
                <a16:creationId xmlns:a16="http://schemas.microsoft.com/office/drawing/2014/main" id="{7A758CD3-42AD-1434-04B9-1E300CD573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165" name="Freeform: Shape 6164">
            <a:extLst>
              <a:ext uri="{FF2B5EF4-FFF2-40B4-BE49-F238E27FC236}">
                <a16:creationId xmlns:a16="http://schemas.microsoft.com/office/drawing/2014/main" id="{D9F0AA71-8316-64AF-1B27-D3F3ED5AA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6167" name="Freeform: Shape 6166">
            <a:extLst>
              <a:ext uri="{FF2B5EF4-FFF2-40B4-BE49-F238E27FC236}">
                <a16:creationId xmlns:a16="http://schemas.microsoft.com/office/drawing/2014/main" id="{768B885B-CBCF-BDF3-17AF-D2D997FE75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Content Placeholder 6149">
            <a:extLst>
              <a:ext uri="{FF2B5EF4-FFF2-40B4-BE49-F238E27FC236}">
                <a16:creationId xmlns:a16="http://schemas.microsoft.com/office/drawing/2014/main" id="{C5818448-8D2E-B694-1C27-9945D149578F}"/>
              </a:ext>
            </a:extLst>
          </p:cNvPr>
          <p:cNvSpPr txBox="1">
            <a:spLocks/>
          </p:cNvSpPr>
          <p:nvPr/>
        </p:nvSpPr>
        <p:spPr>
          <a:xfrm>
            <a:off x="838200" y="3175279"/>
            <a:ext cx="5393361" cy="2343917"/>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children had to use the </a:t>
            </a:r>
            <a:r>
              <a:rPr kumimoji="0" lang="en-US" sz="28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magnifyi</a:t>
            </a:r>
            <a:r>
              <a:rPr lang="en-US" dirty="0">
                <a:solidFill>
                  <a:prstClr val="black"/>
                </a:solidFill>
                <a:latin typeface="Comic Sans MS" panose="030F0702030302020204" pitchFamily="66" charset="0"/>
              </a:rPr>
              <a:t>ng glass to check which butterflies were symmetrical. The butterfly with different wings had the correct coordinate on the back. </a:t>
            </a:r>
            <a:endPar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1026" name="Picture 2" descr="Betsy Buglove and the Brave Butterfly (PB) : Jacob, Catherine, Fleming,  Lucy: Amazon.co.uk: Books">
            <a:extLst>
              <a:ext uri="{FF2B5EF4-FFF2-40B4-BE49-F238E27FC236}">
                <a16:creationId xmlns:a16="http://schemas.microsoft.com/office/drawing/2014/main" id="{93FA25F4-7632-B5B1-466E-F4477D6D0A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0544" y="1104412"/>
            <a:ext cx="3886250" cy="4277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98212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3434764-03D9-FD7D-548C-8F3722D0C9C9}"/>
            </a:ext>
          </a:extLst>
        </p:cNvPr>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0B779DCA-0F59-6640-2C73-218F2FE127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322B67A3-4995-7A85-D2D7-7EB9FB2A5A7D}"/>
              </a:ext>
            </a:extLst>
          </p:cNvPr>
          <p:cNvSpPr>
            <a:spLocks noGrp="1"/>
          </p:cNvSpPr>
          <p:nvPr>
            <p:ph type="title"/>
          </p:nvPr>
        </p:nvSpPr>
        <p:spPr>
          <a:xfrm>
            <a:off x="838200" y="365125"/>
            <a:ext cx="5393361" cy="1325563"/>
          </a:xfrm>
        </p:spPr>
        <p:txBody>
          <a:bodyPr>
            <a:normAutofit/>
          </a:bodyPr>
          <a:lstStyle/>
          <a:p>
            <a:r>
              <a:rPr lang="en-US" dirty="0">
                <a:latin typeface="Comic Sans MS" panose="030F0702030302020204" pitchFamily="66" charset="0"/>
              </a:rPr>
              <a:t>Miss Fox read How To Catch a Star. </a:t>
            </a:r>
            <a:endParaRPr lang="en-GB" dirty="0">
              <a:latin typeface="Comic Sans MS" panose="030F0702030302020204" pitchFamily="66" charset="0"/>
            </a:endParaRPr>
          </a:p>
        </p:txBody>
      </p:sp>
      <p:sp>
        <p:nvSpPr>
          <p:cNvPr id="6155" name="Freeform: Shape 6154">
            <a:extLst>
              <a:ext uri="{FF2B5EF4-FFF2-40B4-BE49-F238E27FC236}">
                <a16:creationId xmlns:a16="http://schemas.microsoft.com/office/drawing/2014/main" id="{6058283E-9381-49BB-1872-EBBE22B59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157" name="Oval 6156">
            <a:extLst>
              <a:ext uri="{FF2B5EF4-FFF2-40B4-BE49-F238E27FC236}">
                <a16:creationId xmlns:a16="http://schemas.microsoft.com/office/drawing/2014/main" id="{B5952C34-ADB7-7B36-A83C-C02AC2702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159" name="Freeform: Shape 6158">
            <a:extLst>
              <a:ext uri="{FF2B5EF4-FFF2-40B4-BE49-F238E27FC236}">
                <a16:creationId xmlns:a16="http://schemas.microsoft.com/office/drawing/2014/main" id="{87D04341-B1D4-E0C0-59FF-92B8B3E676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cxnSp>
        <p:nvCxnSpPr>
          <p:cNvPr id="6161" name="Straight Connector 6160">
            <a:extLst>
              <a:ext uri="{FF2B5EF4-FFF2-40B4-BE49-F238E27FC236}">
                <a16:creationId xmlns:a16="http://schemas.microsoft.com/office/drawing/2014/main" id="{FDAAFB5A-E15B-0D4B-8869-87AB8D6E9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6163" name="Freeform: Shape 6162">
            <a:extLst>
              <a:ext uri="{FF2B5EF4-FFF2-40B4-BE49-F238E27FC236}">
                <a16:creationId xmlns:a16="http://schemas.microsoft.com/office/drawing/2014/main" id="{4AAB087C-6D85-8F71-EB91-3F71091B47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6165" name="Freeform: Shape 6164">
            <a:extLst>
              <a:ext uri="{FF2B5EF4-FFF2-40B4-BE49-F238E27FC236}">
                <a16:creationId xmlns:a16="http://schemas.microsoft.com/office/drawing/2014/main" id="{76039E54-3F25-E4B3-ADBB-4B1C1F01E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6167" name="Freeform: Shape 6166">
            <a:extLst>
              <a:ext uri="{FF2B5EF4-FFF2-40B4-BE49-F238E27FC236}">
                <a16:creationId xmlns:a16="http://schemas.microsoft.com/office/drawing/2014/main" id="{4789AD08-3127-87CF-7BF5-95497F1ED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5" name="Content Placeholder 6149">
            <a:extLst>
              <a:ext uri="{FF2B5EF4-FFF2-40B4-BE49-F238E27FC236}">
                <a16:creationId xmlns:a16="http://schemas.microsoft.com/office/drawing/2014/main" id="{8837273F-3F1B-BC13-5B2B-BFA4851EDCDC}"/>
              </a:ext>
            </a:extLst>
          </p:cNvPr>
          <p:cNvSpPr txBox="1">
            <a:spLocks/>
          </p:cNvSpPr>
          <p:nvPr/>
        </p:nvSpPr>
        <p:spPr>
          <a:xfrm>
            <a:off x="838200" y="3175279"/>
            <a:ext cx="5393361" cy="234391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children used torches to find the words hidden in the stars. One word on their sheet was not found within the stars and this revealed the </a:t>
            </a:r>
            <a:r>
              <a:rPr kumimoji="0" lang="en-US" sz="28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next clue.</a:t>
            </a:r>
            <a:endPar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4" name="Picture 3">
            <a:extLst>
              <a:ext uri="{FF2B5EF4-FFF2-40B4-BE49-F238E27FC236}">
                <a16:creationId xmlns:a16="http://schemas.microsoft.com/office/drawing/2014/main" id="{CD9D9AA8-A3B0-4AFC-8B15-1D6877AC3838}"/>
              </a:ext>
            </a:extLst>
          </p:cNvPr>
          <p:cNvPicPr>
            <a:picLocks noChangeAspect="1"/>
          </p:cNvPicPr>
          <p:nvPr/>
        </p:nvPicPr>
        <p:blipFill>
          <a:blip r:embed="rId2"/>
          <a:stretch>
            <a:fillRect/>
          </a:stretch>
        </p:blipFill>
        <p:spPr>
          <a:xfrm>
            <a:off x="7464556" y="904989"/>
            <a:ext cx="4213373" cy="4304864"/>
          </a:xfrm>
          <a:prstGeom prst="rect">
            <a:avLst/>
          </a:prstGeom>
        </p:spPr>
      </p:pic>
    </p:spTree>
    <p:extLst>
      <p:ext uri="{BB962C8B-B14F-4D97-AF65-F5344CB8AC3E}">
        <p14:creationId xmlns:p14="http://schemas.microsoft.com/office/powerpoint/2010/main" val="4139099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55" name="Rectangle 5154">
            <a:extLst>
              <a:ext uri="{FF2B5EF4-FFF2-40B4-BE49-F238E27FC236}">
                <a16:creationId xmlns:a16="http://schemas.microsoft.com/office/drawing/2014/main" id="{C9B9F33B-F0CC-4410-85D0-1B957DF4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114846-6A33-18DF-4697-CD2F77CFE472}"/>
              </a:ext>
            </a:extLst>
          </p:cNvPr>
          <p:cNvSpPr>
            <a:spLocks noGrp="1"/>
          </p:cNvSpPr>
          <p:nvPr>
            <p:ph type="title"/>
          </p:nvPr>
        </p:nvSpPr>
        <p:spPr>
          <a:xfrm>
            <a:off x="838201" y="365125"/>
            <a:ext cx="5393360" cy="1325563"/>
          </a:xfrm>
        </p:spPr>
        <p:txBody>
          <a:bodyPr>
            <a:normAutofit/>
          </a:bodyPr>
          <a:lstStyle/>
          <a:p>
            <a:r>
              <a:rPr lang="en-US" sz="3400" dirty="0">
                <a:latin typeface="Comic Sans MS" panose="030F0702030302020204" pitchFamily="66" charset="0"/>
              </a:rPr>
              <a:t>At the end of the day, we went back to the hall</a:t>
            </a:r>
            <a:r>
              <a:rPr lang="en-US" sz="3400" dirty="0"/>
              <a:t>.</a:t>
            </a:r>
            <a:endParaRPr lang="en-GB" sz="3400" dirty="0"/>
          </a:p>
        </p:txBody>
      </p:sp>
      <p:sp>
        <p:nvSpPr>
          <p:cNvPr id="5157" name="Freeform: Shape 5156">
            <a:extLst>
              <a:ext uri="{FF2B5EF4-FFF2-40B4-BE49-F238E27FC236}">
                <a16:creationId xmlns:a16="http://schemas.microsoft.com/office/drawing/2014/main" id="{55CB1B7E-4B0B-4E99-9560-9667270DA7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105917C-992F-85F4-672D-F5383688EBE8}"/>
              </a:ext>
            </a:extLst>
          </p:cNvPr>
          <p:cNvSpPr>
            <a:spLocks noGrp="1"/>
          </p:cNvSpPr>
          <p:nvPr>
            <p:ph idx="1"/>
          </p:nvPr>
        </p:nvSpPr>
        <p:spPr>
          <a:xfrm>
            <a:off x="838200" y="2773345"/>
            <a:ext cx="5393361" cy="3403618"/>
          </a:xfrm>
        </p:spPr>
        <p:txBody>
          <a:bodyPr>
            <a:normAutofit/>
          </a:bodyPr>
          <a:lstStyle/>
          <a:p>
            <a:pPr marL="0" indent="0">
              <a:buNone/>
            </a:pPr>
            <a:r>
              <a:rPr lang="en-US" dirty="0">
                <a:latin typeface="Comic Sans MS" panose="030F0702030302020204" pitchFamily="66" charset="0"/>
              </a:rPr>
              <a:t>We played Battleships. For every correct coordinate, we were given a word. It revealed that the books were hidden in the train!</a:t>
            </a:r>
            <a:endParaRPr lang="en-GB" dirty="0">
              <a:latin typeface="Comic Sans MS" panose="030F0702030302020204" pitchFamily="66" charset="0"/>
            </a:endParaRPr>
          </a:p>
        </p:txBody>
      </p:sp>
      <p:sp>
        <p:nvSpPr>
          <p:cNvPr id="5159" name="Oval 5158">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631" y="2700688"/>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Naomi, Jones, James ...">
            <a:extLst>
              <a:ext uri="{FF2B5EF4-FFF2-40B4-BE49-F238E27FC236}">
                <a16:creationId xmlns:a16="http://schemas.microsoft.com/office/drawing/2014/main" id="{69D23A66-769C-8952-155F-07DC3B81C8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8219558" y="852372"/>
            <a:ext cx="3096807" cy="3096807"/>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5161" name="Freeform: Shape 5160">
            <a:extLst>
              <a:ext uri="{FF2B5EF4-FFF2-40B4-BE49-F238E27FC236}">
                <a16:creationId xmlns:a16="http://schemas.microsoft.com/office/drawing/2014/main" id="{196DE3D2-178D-4017-842D-87C88CE92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3881"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5163" name="Straight Connector 5162">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55865" y="1026771"/>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pic>
        <p:nvPicPr>
          <p:cNvPr id="5122" name="Picture 2" descr="Open Book Clipart Vector Art, Icons ...">
            <a:extLst>
              <a:ext uri="{FF2B5EF4-FFF2-40B4-BE49-F238E27FC236}">
                <a16:creationId xmlns:a16="http://schemas.microsoft.com/office/drawing/2014/main" id="{46385147-2157-84A0-ADD9-8EF351FA01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3959" r="23130" b="-3"/>
          <a:stretch/>
        </p:blipFill>
        <p:spPr bwMode="auto">
          <a:xfrm>
            <a:off x="6723881" y="4685200"/>
            <a:ext cx="2733741" cy="2172801"/>
          </a:xfrm>
          <a:custGeom>
            <a:avLst/>
            <a:gdLst/>
            <a:ahLst/>
            <a:cxnLst/>
            <a:rect l="l" t="t" r="r" b="b"/>
            <a:pathLst>
              <a:path w="2733741" h="2172801">
                <a:moveTo>
                  <a:pt x="1366871" y="0"/>
                </a:moveTo>
                <a:cubicBezTo>
                  <a:pt x="2121772" y="0"/>
                  <a:pt x="2733741" y="595368"/>
                  <a:pt x="2733741" y="1329791"/>
                </a:cubicBezTo>
                <a:cubicBezTo>
                  <a:pt x="2733741" y="1605200"/>
                  <a:pt x="2647683" y="1861054"/>
                  <a:pt x="2500301" y="2073290"/>
                </a:cubicBezTo>
                <a:lnTo>
                  <a:pt x="2423813" y="2172801"/>
                </a:lnTo>
                <a:lnTo>
                  <a:pt x="309928" y="2172801"/>
                </a:lnTo>
                <a:lnTo>
                  <a:pt x="233440" y="2073290"/>
                </a:lnTo>
                <a:cubicBezTo>
                  <a:pt x="86058" y="1861054"/>
                  <a:pt x="0" y="1605200"/>
                  <a:pt x="0" y="1329791"/>
                </a:cubicBezTo>
                <a:cubicBezTo>
                  <a:pt x="0" y="595368"/>
                  <a:pt x="611969" y="0"/>
                  <a:pt x="1366871" y="0"/>
                </a:cubicBezTo>
                <a:close/>
              </a:path>
            </a:pathLst>
          </a:custGeom>
          <a:noFill/>
          <a:extLst>
            <a:ext uri="{909E8E84-426E-40DD-AFC4-6F175D3DCCD1}">
              <a14:hiddenFill xmlns:a14="http://schemas.microsoft.com/office/drawing/2010/main">
                <a:solidFill>
                  <a:srgbClr val="FFFFFF"/>
                </a:solidFill>
              </a14:hiddenFill>
            </a:ext>
          </a:extLst>
        </p:spPr>
      </p:pic>
      <p:sp>
        <p:nvSpPr>
          <p:cNvPr id="5165" name="Arc 5164">
            <a:extLst>
              <a:ext uri="{FF2B5EF4-FFF2-40B4-BE49-F238E27FC236}">
                <a16:creationId xmlns:a16="http://schemas.microsoft.com/office/drawing/2014/main" id="{034ACCCC-54D4-4F78-9B85-4A34FEBAA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54998">
            <a:off x="6055857" y="4209253"/>
            <a:ext cx="3868217" cy="3868217"/>
          </a:xfrm>
          <a:prstGeom prst="arc">
            <a:avLst>
              <a:gd name="adj1" fmla="val 16200000"/>
              <a:gd name="adj2" fmla="val 20479261"/>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67" name="Freeform: Shape 5166">
            <a:extLst>
              <a:ext uri="{FF2B5EF4-FFF2-40B4-BE49-F238E27FC236}">
                <a16:creationId xmlns:a16="http://schemas.microsoft.com/office/drawing/2014/main" id="{72413CFE-8B8A-45C9-B7BA-CF49986D4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295640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TotalTime>
  <Words>397</Words>
  <Application>Microsoft Office PowerPoint</Application>
  <PresentationFormat>Widescreen</PresentationFormat>
  <Paragraphs>24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Aptos Display</vt:lpstr>
      <vt:lpstr>Arial</vt:lpstr>
      <vt:lpstr>Calibri</vt:lpstr>
      <vt:lpstr>Comic Sans MS</vt:lpstr>
      <vt:lpstr>Office Theme</vt:lpstr>
      <vt:lpstr>Today we celebrated World Book Day! </vt:lpstr>
      <vt:lpstr>The children visited every teacher!</vt:lpstr>
      <vt:lpstr>Miss Caddell read Captain Teachum’s Buried Treasure!</vt:lpstr>
      <vt:lpstr>Mrs Rogers read Oi Frog!</vt:lpstr>
      <vt:lpstr>Miss Welsh read The Comet</vt:lpstr>
      <vt:lpstr>Miss Burt read We’re going on a bear hunt.</vt:lpstr>
      <vt:lpstr>Mrs Arnold read Pirates Love Underpants</vt:lpstr>
      <vt:lpstr>Mrs Barber read  Chickens can’t see in the dark.</vt:lpstr>
      <vt:lpstr>Mrs Street read Betsy Buglove and the Brave Butterfly. </vt:lpstr>
      <vt:lpstr>Miss Fox read How To Catch a Star. </vt:lpstr>
      <vt:lpstr>At the end of the day, we went back to the hall.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Rogers - Leigh Beck Infant and Nursery - Teacher</dc:creator>
  <cp:lastModifiedBy>Mrs Rogers - Leigh Beck Infant and Nursery - Teacher</cp:lastModifiedBy>
  <cp:revision>11</cp:revision>
  <dcterms:created xsi:type="dcterms:W3CDTF">2025-02-26T10:06:56Z</dcterms:created>
  <dcterms:modified xsi:type="dcterms:W3CDTF">2025-03-12T10:08:52Z</dcterms:modified>
</cp:coreProperties>
</file>